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drawings/drawing2.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0"/>
  </p:notesMasterIdLst>
  <p:sldIdLst>
    <p:sldId id="297" r:id="rId3"/>
    <p:sldId id="280" r:id="rId4"/>
    <p:sldId id="258" r:id="rId5"/>
    <p:sldId id="259" r:id="rId6"/>
    <p:sldId id="260" r:id="rId7"/>
    <p:sldId id="298" r:id="rId8"/>
    <p:sldId id="299" r:id="rId9"/>
    <p:sldId id="300" r:id="rId10"/>
    <p:sldId id="301" r:id="rId11"/>
    <p:sldId id="302" r:id="rId12"/>
    <p:sldId id="303" r:id="rId13"/>
    <p:sldId id="304" r:id="rId14"/>
    <p:sldId id="268" r:id="rId15"/>
    <p:sldId id="305" r:id="rId16"/>
    <p:sldId id="306" r:id="rId17"/>
    <p:sldId id="271" r:id="rId18"/>
    <p:sldId id="272" r:id="rId19"/>
    <p:sldId id="273" r:id="rId20"/>
    <p:sldId id="274" r:id="rId21"/>
    <p:sldId id="307" r:id="rId22"/>
    <p:sldId id="308" r:id="rId23"/>
    <p:sldId id="278" r:id="rId24"/>
    <p:sldId id="279" r:id="rId25"/>
    <p:sldId id="309" r:id="rId26"/>
    <p:sldId id="310" r:id="rId27"/>
    <p:sldId id="311" r:id="rId28"/>
    <p:sldId id="288" r:id="rId29"/>
    <p:sldId id="312" r:id="rId30"/>
    <p:sldId id="313" r:id="rId31"/>
    <p:sldId id="314" r:id="rId32"/>
    <p:sldId id="257" r:id="rId33"/>
    <p:sldId id="292" r:id="rId34"/>
    <p:sldId id="293" r:id="rId35"/>
    <p:sldId id="294" r:id="rId36"/>
    <p:sldId id="295" r:id="rId37"/>
    <p:sldId id="315" r:id="rId38"/>
    <p:sldId id="317" r:id="rId39"/>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77964D3-4F1E-4876-8506-D5B7CBD73318}">
          <p14:sldIdLst>
            <p14:sldId id="297"/>
            <p14:sldId id="280"/>
            <p14:sldId id="258"/>
            <p14:sldId id="259"/>
            <p14:sldId id="260"/>
            <p14:sldId id="298"/>
            <p14:sldId id="299"/>
            <p14:sldId id="300"/>
            <p14:sldId id="301"/>
            <p14:sldId id="302"/>
            <p14:sldId id="303"/>
            <p14:sldId id="304"/>
            <p14:sldId id="268"/>
            <p14:sldId id="305"/>
            <p14:sldId id="306"/>
            <p14:sldId id="271"/>
            <p14:sldId id="272"/>
            <p14:sldId id="273"/>
            <p14:sldId id="274"/>
            <p14:sldId id="307"/>
            <p14:sldId id="308"/>
            <p14:sldId id="278"/>
            <p14:sldId id="279"/>
            <p14:sldId id="309"/>
            <p14:sldId id="310"/>
            <p14:sldId id="311"/>
            <p14:sldId id="288"/>
            <p14:sldId id="312"/>
            <p14:sldId id="313"/>
            <p14:sldId id="314"/>
            <p14:sldId id="257"/>
            <p14:sldId id="292"/>
            <p14:sldId id="293"/>
            <p14:sldId id="294"/>
            <p14:sldId id="295"/>
            <p14:sldId id="315"/>
            <p14:sldId id="31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7" autoAdjust="0"/>
    <p:restoredTop sz="94660"/>
  </p:normalViewPr>
  <p:slideViewPr>
    <p:cSldViewPr snapToGrid="0">
      <p:cViewPr varScale="1">
        <p:scale>
          <a:sx n="66" d="100"/>
          <a:sy n="66" d="100"/>
        </p:scale>
        <p:origin x="66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ltaf.PEBSL\Desktop\Apparent%20Steel%20Use%20Per%20Capita%202009%20to%202015.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cuments%20and%20Settings\jose\Desktop\RIGID%20FRAME%20VS%20ROOF%20SYSTEM.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Documents%20and%20Settings\jose\Desktop\weightS%20Vs%20codes%20use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'Apparent Steel Use Per Capi (2'!$C$5</c:f>
              <c:strCache>
                <c:ptCount val="1"/>
                <c:pt idx="0">
                  <c:v>kg Steel</c:v>
                </c:pt>
              </c:strCache>
            </c:strRef>
          </c:tx>
          <c:spPr>
            <a:solidFill>
              <a:prstClr val="black"/>
            </a:solidFill>
            <a:ln w="9525" cap="flat" cmpd="sng" algn="ctr">
              <a:solidFill>
                <a:prstClr val="black"/>
              </a:solidFill>
              <a:round/>
            </a:ln>
            <a:effectLst/>
          </c:spPr>
          <c:invertIfNegative val="0"/>
          <c:dLbls>
            <c:dLbl>
              <c:idx val="0"/>
              <c:tx>
                <c:rich>
                  <a:bodyPr/>
                  <a:lstStyle/>
                  <a:p>
                    <a:r>
                      <a:rPr lang="en-US"/>
                      <a:t>205.3</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754-4CCF-A5D9-A07FDFF064EA}"/>
                </c:ext>
              </c:extLst>
            </c:dLbl>
            <c:dLbl>
              <c:idx val="1"/>
              <c:tx>
                <c:rich>
                  <a:bodyPr/>
                  <a:lstStyle/>
                  <a:p>
                    <a:r>
                      <a:rPr lang="en-US"/>
                      <a:t>508.5</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754-4CCF-A5D9-A07FDFF064EA}"/>
                </c:ext>
              </c:extLst>
            </c:dLbl>
            <c:dLbl>
              <c:idx val="2"/>
              <c:tx>
                <c:rich>
                  <a:bodyPr/>
                  <a:lstStyle/>
                  <a:p>
                    <a:r>
                      <a:rPr lang="en-US"/>
                      <a:t>413.1</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754-4CCF-A5D9-A07FDFF064EA}"/>
                </c:ext>
              </c:extLst>
            </c:dLbl>
            <c:dLbl>
              <c:idx val="3"/>
              <c:tx>
                <c:rich>
                  <a:bodyPr/>
                  <a:lstStyle/>
                  <a:p>
                    <a:r>
                      <a:rPr lang="en-US"/>
                      <a:t>282.1</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754-4CCF-A5D9-A07FDFF064EA}"/>
                </c:ext>
              </c:extLst>
            </c:dLbl>
            <c:dLbl>
              <c:idx val="4"/>
              <c:tx>
                <c:rich>
                  <a:bodyPr/>
                  <a:lstStyle/>
                  <a:p>
                    <a:r>
                      <a:rPr lang="en-US"/>
                      <a:t>301.2</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754-4CCF-A5D9-A07FDFF064EA}"/>
                </c:ext>
              </c:extLst>
            </c:dLbl>
            <c:dLbl>
              <c:idx val="5"/>
              <c:tx>
                <c:rich>
                  <a:bodyPr/>
                  <a:lstStyle/>
                  <a:p>
                    <a:r>
                      <a:rPr lang="en-US"/>
                      <a:t>82.3</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754-4CCF-A5D9-A07FDFF064EA}"/>
                </c:ext>
              </c:extLst>
            </c:dLbl>
            <c:dLbl>
              <c:idx val="6"/>
              <c:tx>
                <c:rich>
                  <a:bodyPr/>
                  <a:lstStyle/>
                  <a:p>
                    <a:r>
                      <a:rPr lang="en-US"/>
                      <a:t>245.9</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2754-4CCF-A5D9-A07FDFF064EA}"/>
                </c:ext>
              </c:extLst>
            </c:dLbl>
            <c:dLbl>
              <c:idx val="7"/>
              <c:tx>
                <c:rich>
                  <a:bodyPr/>
                  <a:lstStyle/>
                  <a:p>
                    <a:r>
                      <a:rPr lang="en-US"/>
                      <a:t>239.2</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2754-4CCF-A5D9-A07FDFF064EA}"/>
                </c:ext>
              </c:extLst>
            </c:dLbl>
            <c:dLbl>
              <c:idx val="8"/>
              <c:tx>
                <c:rich>
                  <a:bodyPr/>
                  <a:lstStyle/>
                  <a:p>
                    <a:r>
                      <a:rPr lang="en-US"/>
                      <a:t>522.8</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2754-4CCF-A5D9-A07FDFF064EA}"/>
                </c:ext>
              </c:extLst>
            </c:dLbl>
            <c:dLbl>
              <c:idx val="9"/>
              <c:tx>
                <c:rich>
                  <a:bodyPr/>
                  <a:lstStyle/>
                  <a:p>
                    <a:r>
                      <a:rPr lang="en-US"/>
                      <a:t>65.2</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2754-4CCF-A5D9-A07FDFF064EA}"/>
                </c:ext>
              </c:extLst>
            </c:dLbl>
            <c:dLbl>
              <c:idx val="10"/>
              <c:tx>
                <c:rich>
                  <a:bodyPr/>
                  <a:lstStyle/>
                  <a:p>
                    <a:r>
                      <a:rPr lang="en-US"/>
                      <a:t>505.5</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2754-4CCF-A5D9-A07FDFF064EA}"/>
                </c:ext>
              </c:extLst>
            </c:dLbl>
            <c:dLbl>
              <c:idx val="11"/>
              <c:tx>
                <c:rich>
                  <a:bodyPr/>
                  <a:lstStyle/>
                  <a:p>
                    <a:r>
                      <a:rPr lang="en-US"/>
                      <a:t>1106.3</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2754-4CCF-A5D9-A07FDFF064EA}"/>
                </c:ext>
              </c:extLst>
            </c:dLbl>
            <c:spPr>
              <a:solidFill>
                <a:prstClr val="black"/>
              </a:solidFill>
              <a:ln>
                <a:solidFill>
                  <a:prstClr val="black"/>
                </a:solid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'Apparent Steel Use Per Capi (2'!$B$6:$B$17</c:f>
              <c:strCache>
                <c:ptCount val="12"/>
                <c:pt idx="0">
                  <c:v>France</c:v>
                </c:pt>
                <c:pt idx="1">
                  <c:v>Germany</c:v>
                </c:pt>
                <c:pt idx="2">
                  <c:v>Italy</c:v>
                </c:pt>
                <c:pt idx="3">
                  <c:v>Russia</c:v>
                </c:pt>
                <c:pt idx="4">
                  <c:v>United States</c:v>
                </c:pt>
                <c:pt idx="5">
                  <c:v>South Africa</c:v>
                </c:pt>
                <c:pt idx="6">
                  <c:v>Iran</c:v>
                </c:pt>
                <c:pt idx="7">
                  <c:v>Other Middle East</c:v>
                </c:pt>
                <c:pt idx="8">
                  <c:v>China</c:v>
                </c:pt>
                <c:pt idx="9">
                  <c:v>India</c:v>
                </c:pt>
                <c:pt idx="10">
                  <c:v>Japan</c:v>
                </c:pt>
                <c:pt idx="11">
                  <c:v>South Korea</c:v>
                </c:pt>
              </c:strCache>
            </c:strRef>
          </c:cat>
          <c:val>
            <c:numRef>
              <c:f>'Apparent Steel Use Per Capi (2'!$C$6:$C$17</c:f>
              <c:numCache>
                <c:formatCode>General</c:formatCode>
                <c:ptCount val="12"/>
                <c:pt idx="0">
                  <c:v>194.2</c:v>
                </c:pt>
                <c:pt idx="1">
                  <c:v>483.8</c:v>
                </c:pt>
                <c:pt idx="2">
                  <c:v>400.5</c:v>
                </c:pt>
                <c:pt idx="3">
                  <c:v>274.60000000000002</c:v>
                </c:pt>
                <c:pt idx="4">
                  <c:v>297.39999999999998</c:v>
                </c:pt>
                <c:pt idx="5">
                  <c:v>98.5</c:v>
                </c:pt>
                <c:pt idx="6">
                  <c:v>236.6</c:v>
                </c:pt>
                <c:pt idx="7">
                  <c:v>261.2</c:v>
                </c:pt>
                <c:pt idx="8">
                  <c:v>488.6</c:v>
                </c:pt>
                <c:pt idx="9">
                  <c:v>60.6</c:v>
                </c:pt>
                <c:pt idx="10">
                  <c:v>497.3</c:v>
                </c:pt>
                <c:pt idx="11" formatCode="#,##0.0">
                  <c:v>1113.5999999999999</c:v>
                </c:pt>
              </c:numCache>
            </c:numRef>
          </c:val>
          <c:extLst>
            <c:ext xmlns:c16="http://schemas.microsoft.com/office/drawing/2014/chart" uri="{C3380CC4-5D6E-409C-BE32-E72D297353CC}">
              <c16:uniqueId val="{0000000C-2754-4CCF-A5D9-A07FDFF064EA}"/>
            </c:ext>
          </c:extLst>
        </c:ser>
        <c:dLbls>
          <c:dLblPos val="inEnd"/>
          <c:showLegendKey val="0"/>
          <c:showVal val="1"/>
          <c:showCatName val="0"/>
          <c:showSerName val="0"/>
          <c:showPercent val="0"/>
          <c:showBubbleSize val="0"/>
        </c:dLbls>
        <c:gapWidth val="65"/>
        <c:axId val="235100192"/>
        <c:axId val="235100584"/>
      </c:barChart>
      <c:catAx>
        <c:axId val="235100192"/>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235100584"/>
        <c:crosses val="autoZero"/>
        <c:auto val="1"/>
        <c:lblAlgn val="ctr"/>
        <c:lblOffset val="100"/>
        <c:noMultiLvlLbl val="0"/>
      </c:catAx>
      <c:valAx>
        <c:axId val="235100584"/>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235100192"/>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9.1441469816273047E-2"/>
          <c:y val="0.13389835817062853"/>
          <c:w val="0.69708122484690005"/>
          <c:h val="0.6797186151254162"/>
        </c:manualLayout>
      </c:layout>
      <c:barChart>
        <c:barDir val="col"/>
        <c:grouping val="clustered"/>
        <c:varyColors val="0"/>
        <c:ser>
          <c:idx val="0"/>
          <c:order val="0"/>
          <c:tx>
            <c:strRef>
              <c:f>Sheet1!$C$11</c:f>
              <c:strCache>
                <c:ptCount val="1"/>
                <c:pt idx="0">
                  <c:v>ROOF SYSTEM</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Sheet1!$D$10:$E$10</c:f>
              <c:strCache>
                <c:ptCount val="2"/>
                <c:pt idx="0">
                  <c:v>40m</c:v>
                </c:pt>
                <c:pt idx="1">
                  <c:v>30m</c:v>
                </c:pt>
              </c:strCache>
            </c:strRef>
          </c:cat>
          <c:val>
            <c:numRef>
              <c:f>Sheet1!$D$11:$E$11</c:f>
              <c:numCache>
                <c:formatCode>General</c:formatCode>
                <c:ptCount val="2"/>
                <c:pt idx="0">
                  <c:v>5.8</c:v>
                </c:pt>
                <c:pt idx="1">
                  <c:v>2.4</c:v>
                </c:pt>
              </c:numCache>
            </c:numRef>
          </c:val>
          <c:extLst>
            <c:ext xmlns:c16="http://schemas.microsoft.com/office/drawing/2014/chart" uri="{C3380CC4-5D6E-409C-BE32-E72D297353CC}">
              <c16:uniqueId val="{00000000-DBC2-0C49-8CBC-0A91FFF72544}"/>
            </c:ext>
          </c:extLst>
        </c:ser>
        <c:ser>
          <c:idx val="1"/>
          <c:order val="1"/>
          <c:tx>
            <c:strRef>
              <c:f>Sheet1!$C$12</c:f>
              <c:strCache>
                <c:ptCount val="1"/>
                <c:pt idx="0">
                  <c:v>RIGID FRAME</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Sheet1!$D$10:$E$10</c:f>
              <c:strCache>
                <c:ptCount val="2"/>
                <c:pt idx="0">
                  <c:v>40m</c:v>
                </c:pt>
                <c:pt idx="1">
                  <c:v>30m</c:v>
                </c:pt>
              </c:strCache>
            </c:strRef>
          </c:cat>
          <c:val>
            <c:numRef>
              <c:f>Sheet1!$D$12:$E$12</c:f>
              <c:numCache>
                <c:formatCode>General</c:formatCode>
                <c:ptCount val="2"/>
                <c:pt idx="0">
                  <c:v>4.2</c:v>
                </c:pt>
                <c:pt idx="1">
                  <c:v>2.2999999999999998</c:v>
                </c:pt>
              </c:numCache>
            </c:numRef>
          </c:val>
          <c:extLst>
            <c:ext xmlns:c16="http://schemas.microsoft.com/office/drawing/2014/chart" uri="{C3380CC4-5D6E-409C-BE32-E72D297353CC}">
              <c16:uniqueId val="{00000001-DBC2-0C49-8CBC-0A91FFF72544}"/>
            </c:ext>
          </c:extLst>
        </c:ser>
        <c:dLbls>
          <c:showLegendKey val="0"/>
          <c:showVal val="0"/>
          <c:showCatName val="0"/>
          <c:showSerName val="0"/>
          <c:showPercent val="0"/>
          <c:showBubbleSize val="0"/>
        </c:dLbls>
        <c:gapWidth val="150"/>
        <c:axId val="230757392"/>
        <c:axId val="230757784"/>
      </c:barChart>
      <c:catAx>
        <c:axId val="230757392"/>
        <c:scaling>
          <c:orientation val="minMax"/>
        </c:scaling>
        <c:delete val="0"/>
        <c:axPos val="b"/>
        <c:title>
          <c:tx>
            <c:rich>
              <a:bodyPr/>
              <a:lstStyle/>
              <a:p>
                <a:pPr>
                  <a:defRPr/>
                </a:pPr>
                <a:r>
                  <a:rPr lang="en-US"/>
                  <a:t>WIDTH OF THE BUILDING IN m</a:t>
                </a:r>
              </a:p>
            </c:rich>
          </c:tx>
          <c:overlay val="0"/>
        </c:title>
        <c:numFmt formatCode="General" sourceLinked="0"/>
        <c:majorTickMark val="none"/>
        <c:minorTickMark val="none"/>
        <c:tickLblPos val="nextTo"/>
        <c:crossAx val="230757784"/>
        <c:crosses val="autoZero"/>
        <c:auto val="1"/>
        <c:lblAlgn val="ctr"/>
        <c:lblOffset val="100"/>
        <c:noMultiLvlLbl val="0"/>
      </c:catAx>
      <c:valAx>
        <c:axId val="230757784"/>
        <c:scaling>
          <c:orientation val="minMax"/>
        </c:scaling>
        <c:delete val="0"/>
        <c:axPos val="l"/>
        <c:majorGridlines/>
        <c:title>
          <c:tx>
            <c:rich>
              <a:bodyPr/>
              <a:lstStyle/>
              <a:p>
                <a:pPr>
                  <a:defRPr/>
                </a:pPr>
                <a:r>
                  <a:rPr lang="en-US"/>
                  <a:t>FRAME WEIGHT IN MT</a:t>
                </a:r>
              </a:p>
            </c:rich>
          </c:tx>
          <c:layout>
            <c:manualLayout>
              <c:xMode val="edge"/>
              <c:yMode val="edge"/>
              <c:x val="0"/>
              <c:y val="0.14209898041591232"/>
            </c:manualLayout>
          </c:layout>
          <c:overlay val="0"/>
        </c:title>
        <c:numFmt formatCode="General" sourceLinked="1"/>
        <c:majorTickMark val="out"/>
        <c:minorTickMark val="none"/>
        <c:tickLblPos val="nextTo"/>
        <c:crossAx val="230757392"/>
        <c:crosses val="autoZero"/>
        <c:crossBetween val="between"/>
      </c:valAx>
    </c:plotArea>
    <c:legend>
      <c:legendPos val="r"/>
      <c:layout>
        <c:manualLayout>
          <c:xMode val="edge"/>
          <c:yMode val="edge"/>
          <c:x val="0.68653795169543208"/>
          <c:y val="0.20864955582475264"/>
          <c:w val="0.31145400499636638"/>
          <c:h val="0.17992290026247032"/>
        </c:manualLayout>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0"/>
    </mc:Choice>
    <mc:Fallback>
      <c:style val="30"/>
    </mc:Fallback>
  </mc:AlternateContent>
  <c:chart>
    <c:title>
      <c:tx>
        <c:rich>
          <a:bodyPr/>
          <a:lstStyle/>
          <a:p>
            <a:pPr>
              <a:defRPr sz="2000" baseline="0">
                <a:solidFill>
                  <a:schemeClr val="tx2">
                    <a:lumMod val="50000"/>
                  </a:schemeClr>
                </a:solidFill>
              </a:defRPr>
            </a:pPr>
            <a:r>
              <a:rPr lang="en-US" sz="2000" baseline="0" dirty="0">
                <a:solidFill>
                  <a:schemeClr val="tx2">
                    <a:lumMod val="50000"/>
                  </a:schemeClr>
                </a:solidFill>
                <a:latin typeface="Swis721 Cn BT" pitchFamily="34" charset="0"/>
              </a:rPr>
              <a:t>Frame Weight Comparison - American  Vs  IS codes</a:t>
            </a:r>
          </a:p>
        </c:rich>
      </c:tx>
      <c:layout>
        <c:manualLayout>
          <c:xMode val="edge"/>
          <c:yMode val="edge"/>
          <c:x val="9.7029351829511112E-2"/>
          <c:y val="0"/>
        </c:manualLayout>
      </c:layout>
      <c:overlay val="0"/>
    </c:title>
    <c:autoTitleDeleted val="0"/>
    <c:plotArea>
      <c:layout>
        <c:manualLayout>
          <c:layoutTarget val="inner"/>
          <c:xMode val="edge"/>
          <c:yMode val="edge"/>
          <c:x val="7.4695663042119984E-2"/>
          <c:y val="9.375409050732883E-2"/>
          <c:w val="0.55952309532735856"/>
          <c:h val="0.7867130875992685"/>
        </c:manualLayout>
      </c:layout>
      <c:barChart>
        <c:barDir val="col"/>
        <c:grouping val="clustered"/>
        <c:varyColors val="0"/>
        <c:ser>
          <c:idx val="0"/>
          <c:order val="0"/>
          <c:tx>
            <c:strRef>
              <c:f>Sheet1!$B$6</c:f>
              <c:strCache>
                <c:ptCount val="1"/>
                <c:pt idx="0">
                  <c:v>MBMA</c:v>
                </c:pt>
              </c:strCache>
            </c:strRef>
          </c:tx>
          <c:spPr>
            <a:solidFill>
              <a:schemeClr val="accent1">
                <a:lumMod val="75000"/>
              </a:schemeClr>
            </a:solidFill>
          </c:spPr>
          <c:invertIfNegative val="0"/>
          <c:dLbls>
            <c:dLbl>
              <c:idx val="0"/>
              <c:layout>
                <c:manualLayout>
                  <c:x val="-1.1904761904761923E-2"/>
                  <c:y val="5.3226879574184765E-3"/>
                </c:manualLayout>
              </c:layout>
              <c:tx>
                <c:rich>
                  <a:bodyPr/>
                  <a:lstStyle/>
                  <a:p>
                    <a:r>
                      <a:rPr lang="en-US"/>
                      <a:t>2.34 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BAD4-144D-9E31-DEB9FBA0E273}"/>
                </c:ext>
              </c:extLst>
            </c:dLbl>
            <c:dLbl>
              <c:idx val="1"/>
              <c:layout>
                <c:manualLayout>
                  <c:x val="-3.6000238679531665E-17"/>
                  <c:y val="9.5068330362451815E-3"/>
                </c:manualLayout>
              </c:layout>
              <c:tx>
                <c:rich>
                  <a:bodyPr/>
                  <a:lstStyle/>
                  <a:p>
                    <a:r>
                      <a:rPr lang="en-US"/>
                      <a:t>2.99T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AD4-144D-9E31-DEB9FBA0E273}"/>
                </c:ext>
              </c:extLst>
            </c:dLbl>
            <c:dLbl>
              <c:idx val="2"/>
              <c:layout>
                <c:manualLayout>
                  <c:x val="0"/>
                  <c:y val="1.4260249554367202E-2"/>
                </c:manualLayout>
              </c:layout>
              <c:tx>
                <c:rich>
                  <a:bodyPr/>
                  <a:lstStyle/>
                  <a:p>
                    <a:r>
                      <a:rPr lang="en-US"/>
                      <a:t>4.165T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BAD4-144D-9E31-DEB9FBA0E273}"/>
                </c:ext>
              </c:extLst>
            </c:dLbl>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Sheet1!$C$5:$E$5</c:f>
              <c:strCache>
                <c:ptCount val="3"/>
                <c:pt idx="0">
                  <c:v>W=30m H=8m</c:v>
                </c:pt>
                <c:pt idx="1">
                  <c:v>W=30m H=11m</c:v>
                </c:pt>
                <c:pt idx="2">
                  <c:v>W=30m H=14m</c:v>
                </c:pt>
              </c:strCache>
            </c:strRef>
          </c:cat>
          <c:val>
            <c:numRef>
              <c:f>Sheet1!$C$6:$E$6</c:f>
              <c:numCache>
                <c:formatCode>General</c:formatCode>
                <c:ptCount val="3"/>
                <c:pt idx="0">
                  <c:v>2.3369999999999767</c:v>
                </c:pt>
                <c:pt idx="1">
                  <c:v>2.9899999999999998</c:v>
                </c:pt>
                <c:pt idx="2">
                  <c:v>4.1649999999999645</c:v>
                </c:pt>
              </c:numCache>
            </c:numRef>
          </c:val>
          <c:extLst>
            <c:ext xmlns:c16="http://schemas.microsoft.com/office/drawing/2014/chart" uri="{C3380CC4-5D6E-409C-BE32-E72D297353CC}">
              <c16:uniqueId val="{00000003-BAD4-144D-9E31-DEB9FBA0E273}"/>
            </c:ext>
          </c:extLst>
        </c:ser>
        <c:ser>
          <c:idx val="1"/>
          <c:order val="1"/>
          <c:tx>
            <c:strRef>
              <c:f>Sheet1!$B$7</c:f>
              <c:strCache>
                <c:ptCount val="1"/>
                <c:pt idx="0">
                  <c:v>IS</c:v>
                </c:pt>
              </c:strCache>
            </c:strRef>
          </c:tx>
          <c:spPr>
            <a:solidFill>
              <a:schemeClr val="accent5">
                <a:lumMod val="60000"/>
                <a:lumOff val="40000"/>
              </a:schemeClr>
            </a:solidFill>
          </c:spPr>
          <c:invertIfNegative val="0"/>
          <c:dLbls>
            <c:dLbl>
              <c:idx val="0"/>
              <c:layout>
                <c:manualLayout>
                  <c:x val="0"/>
                  <c:y val="7.9840319361277438E-3"/>
                </c:manualLayout>
              </c:layout>
              <c:tx>
                <c:rich>
                  <a:bodyPr/>
                  <a:lstStyle/>
                  <a:p>
                    <a:r>
                      <a:rPr lang="en-US"/>
                      <a:t>2.635T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BAD4-144D-9E31-DEB9FBA0E273}"/>
                </c:ext>
              </c:extLst>
            </c:dLbl>
            <c:dLbl>
              <c:idx val="1"/>
              <c:layout>
                <c:manualLayout>
                  <c:x val="0"/>
                  <c:y val="1.4260249554367202E-2"/>
                </c:manualLayout>
              </c:layout>
              <c:tx>
                <c:rich>
                  <a:bodyPr/>
                  <a:lstStyle/>
                  <a:p>
                    <a:r>
                      <a:rPr lang="en-US"/>
                      <a:t>3.578T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BAD4-144D-9E31-DEB9FBA0E273}"/>
                </c:ext>
              </c:extLst>
            </c:dLbl>
            <c:dLbl>
              <c:idx val="2"/>
              <c:layout>
                <c:manualLayout>
                  <c:x val="-7.2000477359062628E-17"/>
                  <c:y val="1.4260249554367202E-2"/>
                </c:manualLayout>
              </c:layout>
              <c:tx>
                <c:rich>
                  <a:bodyPr/>
                  <a:lstStyle/>
                  <a:p>
                    <a:r>
                      <a:rPr lang="en-US"/>
                      <a:t>4.467T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BAD4-144D-9E31-DEB9FBA0E273}"/>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Sheet1!$C$5:$E$5</c:f>
              <c:strCache>
                <c:ptCount val="3"/>
                <c:pt idx="0">
                  <c:v>W=30m H=8m</c:v>
                </c:pt>
                <c:pt idx="1">
                  <c:v>W=30m H=11m</c:v>
                </c:pt>
                <c:pt idx="2">
                  <c:v>W=30m H=14m</c:v>
                </c:pt>
              </c:strCache>
            </c:strRef>
          </c:cat>
          <c:val>
            <c:numRef>
              <c:f>Sheet1!$C$7:$E$7</c:f>
              <c:numCache>
                <c:formatCode>General</c:formatCode>
                <c:ptCount val="3"/>
                <c:pt idx="0">
                  <c:v>2.6349999999999998</c:v>
                </c:pt>
                <c:pt idx="1">
                  <c:v>3.5779999999999998</c:v>
                </c:pt>
                <c:pt idx="2">
                  <c:v>4.4669999999999996</c:v>
                </c:pt>
              </c:numCache>
            </c:numRef>
          </c:val>
          <c:extLst>
            <c:ext xmlns:c16="http://schemas.microsoft.com/office/drawing/2014/chart" uri="{C3380CC4-5D6E-409C-BE32-E72D297353CC}">
              <c16:uniqueId val="{00000007-BAD4-144D-9E31-DEB9FBA0E273}"/>
            </c:ext>
          </c:extLst>
        </c:ser>
        <c:dLbls>
          <c:showLegendKey val="0"/>
          <c:showVal val="0"/>
          <c:showCatName val="0"/>
          <c:showSerName val="0"/>
          <c:showPercent val="0"/>
          <c:showBubbleSize val="0"/>
        </c:dLbls>
        <c:gapWidth val="150"/>
        <c:axId val="230758960"/>
        <c:axId val="230759352"/>
      </c:barChart>
      <c:catAx>
        <c:axId val="230758960"/>
        <c:scaling>
          <c:orientation val="minMax"/>
        </c:scaling>
        <c:delete val="0"/>
        <c:axPos val="b"/>
        <c:numFmt formatCode="General" sourceLinked="0"/>
        <c:majorTickMark val="out"/>
        <c:minorTickMark val="none"/>
        <c:tickLblPos val="nextTo"/>
        <c:txPr>
          <a:bodyPr/>
          <a:lstStyle/>
          <a:p>
            <a:pPr>
              <a:defRPr b="1"/>
            </a:pPr>
            <a:endParaRPr lang="en-US"/>
          </a:p>
        </c:txPr>
        <c:crossAx val="230759352"/>
        <c:crosses val="autoZero"/>
        <c:auto val="1"/>
        <c:lblAlgn val="ctr"/>
        <c:lblOffset val="100"/>
        <c:noMultiLvlLbl val="0"/>
      </c:catAx>
      <c:valAx>
        <c:axId val="230759352"/>
        <c:scaling>
          <c:orientation val="minMax"/>
        </c:scaling>
        <c:delete val="0"/>
        <c:axPos val="l"/>
        <c:numFmt formatCode="General" sourceLinked="1"/>
        <c:majorTickMark val="out"/>
        <c:minorTickMark val="none"/>
        <c:tickLblPos val="nextTo"/>
        <c:txPr>
          <a:bodyPr/>
          <a:lstStyle/>
          <a:p>
            <a:pPr>
              <a:defRPr b="1"/>
            </a:pPr>
            <a:endParaRPr lang="en-US"/>
          </a:p>
        </c:txPr>
        <c:crossAx val="230758960"/>
        <c:crosses val="autoZero"/>
        <c:crossBetween val="between"/>
      </c:valAx>
    </c:plotArea>
    <c:legend>
      <c:legendPos val="r"/>
      <c:layout>
        <c:manualLayout>
          <c:xMode val="edge"/>
          <c:yMode val="edge"/>
          <c:x val="0.72945685360760004"/>
          <c:y val="0.82124347691833965"/>
          <c:w val="0.11485844642470285"/>
          <c:h val="0.12396170273060708"/>
        </c:manualLayout>
      </c:layout>
      <c:overlay val="0"/>
    </c:legend>
    <c:plotVisOnly val="1"/>
    <c:dispBlanksAs val="gap"/>
    <c:showDLblsOverMax val="0"/>
  </c:chart>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0.81818</cdr:x>
      <cdr:y>0.53846</cdr:y>
    </cdr:from>
    <cdr:to>
      <cdr:x>0.90909</cdr:x>
      <cdr:y>0.71154</cdr:y>
    </cdr:to>
    <cdr:sp macro="" textlink="">
      <cdr:nvSpPr>
        <cdr:cNvPr id="2" name="TextBox 1"/>
        <cdr:cNvSpPr txBox="1"/>
      </cdr:nvSpPr>
      <cdr:spPr>
        <a:xfrm xmlns:a="http://schemas.openxmlformats.org/drawingml/2006/main">
          <a:off x="6172200" y="2133600"/>
          <a:ext cx="685800" cy="685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0.44444</cdr:x>
      <cdr:y>0.12281</cdr:y>
    </cdr:from>
    <cdr:to>
      <cdr:x>0.99198</cdr:x>
      <cdr:y>0.20826</cdr:y>
    </cdr:to>
    <cdr:sp macro="" textlink="">
      <cdr:nvSpPr>
        <cdr:cNvPr id="3" name="TextBox 1"/>
        <cdr:cNvSpPr txBox="1"/>
      </cdr:nvSpPr>
      <cdr:spPr>
        <a:xfrm xmlns:a="http://schemas.openxmlformats.org/drawingml/2006/main">
          <a:off x="3352800" y="486641"/>
          <a:ext cx="4130490" cy="33855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600" b="1" dirty="0"/>
            <a:t>**Cost of concrete extra incase of Roof system</a:t>
          </a:r>
        </a:p>
      </cdr:txBody>
    </cdr:sp>
  </cdr:relSizeAnchor>
</c:userShapes>
</file>

<file path=ppt/drawings/drawing2.xml><?xml version="1.0" encoding="utf-8"?>
<c:userShapes xmlns:c="http://schemas.openxmlformats.org/drawingml/2006/chart">
  <cdr:relSizeAnchor xmlns:cdr="http://schemas.openxmlformats.org/drawingml/2006/chartDrawing">
    <cdr:from>
      <cdr:x>0.67007</cdr:x>
      <cdr:y>0.15588</cdr:y>
    </cdr:from>
    <cdr:to>
      <cdr:x>0.95918</cdr:x>
      <cdr:y>0.65</cdr:y>
    </cdr:to>
    <cdr:sp macro="" textlink="">
      <cdr:nvSpPr>
        <cdr:cNvPr id="2" name="TextBox 1"/>
        <cdr:cNvSpPr txBox="1"/>
      </cdr:nvSpPr>
      <cdr:spPr>
        <a:xfrm xmlns:a="http://schemas.openxmlformats.org/drawingml/2006/main">
          <a:off x="3752851" y="504826"/>
          <a:ext cx="1619250" cy="160020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0.59702</cdr:x>
      <cdr:y>0.43605</cdr:y>
    </cdr:from>
    <cdr:to>
      <cdr:x>1</cdr:x>
      <cdr:y>0.69183</cdr:y>
    </cdr:to>
    <cdr:sp macro="" textlink="">
      <cdr:nvSpPr>
        <cdr:cNvPr id="3" name="TextBox 2"/>
        <cdr:cNvSpPr txBox="1"/>
      </cdr:nvSpPr>
      <cdr:spPr>
        <a:xfrm xmlns:a="http://schemas.openxmlformats.org/drawingml/2006/main">
          <a:off x="3048001" y="2286000"/>
          <a:ext cx="2057400" cy="1340942"/>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1400" b="1" i="0" dirty="0"/>
            <a:t>Bay</a:t>
          </a:r>
          <a:r>
            <a:rPr lang="en-US" sz="1400" b="1" i="0" baseline="0" dirty="0"/>
            <a:t> spacing =7.5m</a:t>
          </a:r>
        </a:p>
        <a:p xmlns:a="http://schemas.openxmlformats.org/drawingml/2006/main">
          <a:r>
            <a:rPr lang="en-US" sz="1400" b="1" i="0" baseline="0" dirty="0"/>
            <a:t>DL  = 0.1kn/m2</a:t>
          </a:r>
        </a:p>
        <a:p xmlns:a="http://schemas.openxmlformats.org/drawingml/2006/main">
          <a:r>
            <a:rPr lang="en-US" sz="1400" b="1" i="0" baseline="0" dirty="0"/>
            <a:t>LL  = 0.57kn/m2 </a:t>
          </a:r>
        </a:p>
        <a:p xmlns:a="http://schemas.openxmlformats.org/drawingml/2006/main">
          <a:r>
            <a:rPr lang="en-US" sz="1400" b="1" i="0" baseline="0" dirty="0"/>
            <a:t>for MBMA = 0.75kn/m2 </a:t>
          </a:r>
        </a:p>
        <a:p xmlns:a="http://schemas.openxmlformats.org/drawingml/2006/main">
          <a:r>
            <a:rPr lang="en-US" sz="1400" b="1" i="0" baseline="0" dirty="0"/>
            <a:t>for IS</a:t>
          </a:r>
        </a:p>
        <a:p xmlns:a="http://schemas.openxmlformats.org/drawingml/2006/main">
          <a:r>
            <a:rPr lang="en-US" sz="1400" b="1" i="0" baseline="0" dirty="0"/>
            <a:t>Wind speed =50m/s</a:t>
          </a:r>
          <a:endParaRPr lang="en-US" sz="1400" b="1" i="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4F8BF363-F0F0-4332-A7BD-5F948758F43C}" type="datetimeFigureOut">
              <a:rPr lang="en-IN" smtClean="0"/>
              <a:t>26-11-2021</a:t>
            </a:fld>
            <a:endParaRPr lang="en-IN"/>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B7D5B1F5-3416-47CB-A8F4-B15384671273}" type="slidenum">
              <a:rPr lang="en-IN" smtClean="0"/>
              <a:t>‹#›</a:t>
            </a:fld>
            <a:endParaRPr lang="en-IN"/>
          </a:p>
        </p:txBody>
      </p:sp>
    </p:spTree>
    <p:extLst>
      <p:ext uri="{BB962C8B-B14F-4D97-AF65-F5344CB8AC3E}">
        <p14:creationId xmlns:p14="http://schemas.microsoft.com/office/powerpoint/2010/main" val="1146605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Installation of 99m Clear Span Building</a:t>
            </a:r>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8717D-C47C-4F3D-8BDB-5CD1AED6A230}"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092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65m Clear Span Building</a:t>
            </a:r>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8717D-C47C-4F3D-8BDB-5CD1AED6A230}"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98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A30FF1C-5F5C-4D12-9752-3FA0FE9B978E}" type="datetimeFigureOut">
              <a:rPr lang="en-US" smtClean="0"/>
              <a:t>11/26/2021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CD10AC-3C73-486F-8DC4-34286B40351F}" type="slidenum">
              <a:rPr lang="en-US" smtClean="0"/>
              <a:t>‹#›</a:t>
            </a:fld>
            <a:endParaRPr lang="en-US"/>
          </a:p>
        </p:txBody>
      </p:sp>
    </p:spTree>
    <p:extLst>
      <p:ext uri="{BB962C8B-B14F-4D97-AF65-F5344CB8AC3E}">
        <p14:creationId xmlns:p14="http://schemas.microsoft.com/office/powerpoint/2010/main" val="224530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30FF1C-5F5C-4D12-9752-3FA0FE9B978E}" type="datetimeFigureOut">
              <a:rPr lang="en-US" smtClean="0"/>
              <a:t>11/26/2021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CD10AC-3C73-486F-8DC4-34286B40351F}" type="slidenum">
              <a:rPr lang="en-US" smtClean="0"/>
              <a:t>‹#›</a:t>
            </a:fld>
            <a:endParaRPr lang="en-US"/>
          </a:p>
        </p:txBody>
      </p:sp>
    </p:spTree>
    <p:extLst>
      <p:ext uri="{BB962C8B-B14F-4D97-AF65-F5344CB8AC3E}">
        <p14:creationId xmlns:p14="http://schemas.microsoft.com/office/powerpoint/2010/main" val="400634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30FF1C-5F5C-4D12-9752-3FA0FE9B978E}" type="datetimeFigureOut">
              <a:rPr lang="en-US" smtClean="0"/>
              <a:t>11/26/2021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CD10AC-3C73-486F-8DC4-34286B40351F}" type="slidenum">
              <a:rPr lang="en-US" smtClean="0"/>
              <a:t>‹#›</a:t>
            </a:fld>
            <a:endParaRPr lang="en-US"/>
          </a:p>
        </p:txBody>
      </p:sp>
    </p:spTree>
    <p:extLst>
      <p:ext uri="{BB962C8B-B14F-4D97-AF65-F5344CB8AC3E}">
        <p14:creationId xmlns:p14="http://schemas.microsoft.com/office/powerpoint/2010/main" val="3378427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33ECF-3B01-4E68-89D9-3C39A354F0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6928A0-1B86-43B9-B7E9-0AC4E78EF3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CA0B53FC-93A8-4D4B-8BDF-98410FA2B2F0}"/>
              </a:ext>
            </a:extLst>
          </p:cNvPr>
          <p:cNvSpPr>
            <a:spLocks noGrp="1"/>
          </p:cNvSpPr>
          <p:nvPr>
            <p:ph type="dt" sz="half" idx="10"/>
          </p:nvPr>
        </p:nvSpPr>
        <p:spPr/>
        <p:txBody>
          <a:bodyPr/>
          <a:lstStyle/>
          <a:p>
            <a:fld id="{92286DB6-E04C-43F4-B836-7386B864563B}" type="datetimeFigureOut">
              <a:rPr lang="en-IN" smtClean="0"/>
              <a:t>26-11-2021</a:t>
            </a:fld>
            <a:endParaRPr lang="en-IN"/>
          </a:p>
        </p:txBody>
      </p:sp>
      <p:sp>
        <p:nvSpPr>
          <p:cNvPr id="5" name="Footer Placeholder 4">
            <a:extLst>
              <a:ext uri="{FF2B5EF4-FFF2-40B4-BE49-F238E27FC236}">
                <a16:creationId xmlns:a16="http://schemas.microsoft.com/office/drawing/2014/main" id="{A857B560-E41F-4BD4-ABB0-5BE89993FF5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CD5B965-6616-4273-A1E1-3CDA34DE311E}"/>
              </a:ext>
            </a:extLst>
          </p:cNvPr>
          <p:cNvSpPr>
            <a:spLocks noGrp="1"/>
          </p:cNvSpPr>
          <p:nvPr>
            <p:ph type="sldNum" sz="quarter" idx="12"/>
          </p:nvPr>
        </p:nvSpPr>
        <p:spPr/>
        <p:txBody>
          <a:bodyPr/>
          <a:lstStyle/>
          <a:p>
            <a:fld id="{47B8F13E-0B6A-4EDB-8230-19A1AC4352D2}" type="slidenum">
              <a:rPr lang="en-IN" smtClean="0"/>
              <a:t>‹#›</a:t>
            </a:fld>
            <a:endParaRPr lang="en-IN"/>
          </a:p>
        </p:txBody>
      </p:sp>
    </p:spTree>
    <p:extLst>
      <p:ext uri="{BB962C8B-B14F-4D97-AF65-F5344CB8AC3E}">
        <p14:creationId xmlns:p14="http://schemas.microsoft.com/office/powerpoint/2010/main" val="593843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F724C-C585-4161-9D66-F70491B51F5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10EC8DF-0BB0-41DC-AD96-1DF27AD294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77F3514-184E-41E4-905B-7EDF83F573BE}"/>
              </a:ext>
            </a:extLst>
          </p:cNvPr>
          <p:cNvSpPr>
            <a:spLocks noGrp="1"/>
          </p:cNvSpPr>
          <p:nvPr>
            <p:ph type="dt" sz="half" idx="10"/>
          </p:nvPr>
        </p:nvSpPr>
        <p:spPr/>
        <p:txBody>
          <a:bodyPr/>
          <a:lstStyle/>
          <a:p>
            <a:fld id="{92286DB6-E04C-43F4-B836-7386B864563B}" type="datetimeFigureOut">
              <a:rPr lang="en-IN" smtClean="0"/>
              <a:t>26-11-2021</a:t>
            </a:fld>
            <a:endParaRPr lang="en-IN"/>
          </a:p>
        </p:txBody>
      </p:sp>
      <p:sp>
        <p:nvSpPr>
          <p:cNvPr id="5" name="Footer Placeholder 4">
            <a:extLst>
              <a:ext uri="{FF2B5EF4-FFF2-40B4-BE49-F238E27FC236}">
                <a16:creationId xmlns:a16="http://schemas.microsoft.com/office/drawing/2014/main" id="{D6924DE6-F404-4885-9B87-340AEFEADC0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BBCB8CD-4732-438F-8B17-5B31A2436B51}"/>
              </a:ext>
            </a:extLst>
          </p:cNvPr>
          <p:cNvSpPr>
            <a:spLocks noGrp="1"/>
          </p:cNvSpPr>
          <p:nvPr>
            <p:ph type="sldNum" sz="quarter" idx="12"/>
          </p:nvPr>
        </p:nvSpPr>
        <p:spPr/>
        <p:txBody>
          <a:bodyPr/>
          <a:lstStyle/>
          <a:p>
            <a:fld id="{47B8F13E-0B6A-4EDB-8230-19A1AC4352D2}" type="slidenum">
              <a:rPr lang="en-IN" smtClean="0"/>
              <a:t>‹#›</a:t>
            </a:fld>
            <a:endParaRPr lang="en-IN"/>
          </a:p>
        </p:txBody>
      </p:sp>
    </p:spTree>
    <p:extLst>
      <p:ext uri="{BB962C8B-B14F-4D97-AF65-F5344CB8AC3E}">
        <p14:creationId xmlns:p14="http://schemas.microsoft.com/office/powerpoint/2010/main" val="7038493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DE53E-9D9B-469C-BDD2-969AD55984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495B12D0-22C1-4ADE-ABD0-9FAE1E3E8E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CF6055-C376-455B-85E2-F7401AE225C6}"/>
              </a:ext>
            </a:extLst>
          </p:cNvPr>
          <p:cNvSpPr>
            <a:spLocks noGrp="1"/>
          </p:cNvSpPr>
          <p:nvPr>
            <p:ph type="dt" sz="half" idx="10"/>
          </p:nvPr>
        </p:nvSpPr>
        <p:spPr/>
        <p:txBody>
          <a:bodyPr/>
          <a:lstStyle/>
          <a:p>
            <a:fld id="{92286DB6-E04C-43F4-B836-7386B864563B}" type="datetimeFigureOut">
              <a:rPr lang="en-IN" smtClean="0"/>
              <a:t>26-11-2021</a:t>
            </a:fld>
            <a:endParaRPr lang="en-IN"/>
          </a:p>
        </p:txBody>
      </p:sp>
      <p:sp>
        <p:nvSpPr>
          <p:cNvPr id="5" name="Footer Placeholder 4">
            <a:extLst>
              <a:ext uri="{FF2B5EF4-FFF2-40B4-BE49-F238E27FC236}">
                <a16:creationId xmlns:a16="http://schemas.microsoft.com/office/drawing/2014/main" id="{CFBC20CE-4087-429A-96E9-668A388F043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063511A-46AF-4EED-A885-657407A0D327}"/>
              </a:ext>
            </a:extLst>
          </p:cNvPr>
          <p:cNvSpPr>
            <a:spLocks noGrp="1"/>
          </p:cNvSpPr>
          <p:nvPr>
            <p:ph type="sldNum" sz="quarter" idx="12"/>
          </p:nvPr>
        </p:nvSpPr>
        <p:spPr/>
        <p:txBody>
          <a:bodyPr/>
          <a:lstStyle/>
          <a:p>
            <a:fld id="{47B8F13E-0B6A-4EDB-8230-19A1AC4352D2}" type="slidenum">
              <a:rPr lang="en-IN" smtClean="0"/>
              <a:t>‹#›</a:t>
            </a:fld>
            <a:endParaRPr lang="en-IN"/>
          </a:p>
        </p:txBody>
      </p:sp>
    </p:spTree>
    <p:extLst>
      <p:ext uri="{BB962C8B-B14F-4D97-AF65-F5344CB8AC3E}">
        <p14:creationId xmlns:p14="http://schemas.microsoft.com/office/powerpoint/2010/main" val="209588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D2002-3082-4EFD-B0F4-055881417C1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D3EC40E-A096-4662-9047-80B98A7417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EE2C6B65-C9DD-43EC-B545-DC32C4A2BB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43D20EDE-5880-400D-BC2A-1E71209ECFD1}"/>
              </a:ext>
            </a:extLst>
          </p:cNvPr>
          <p:cNvSpPr>
            <a:spLocks noGrp="1"/>
          </p:cNvSpPr>
          <p:nvPr>
            <p:ph type="dt" sz="half" idx="10"/>
          </p:nvPr>
        </p:nvSpPr>
        <p:spPr/>
        <p:txBody>
          <a:bodyPr/>
          <a:lstStyle/>
          <a:p>
            <a:fld id="{92286DB6-E04C-43F4-B836-7386B864563B}" type="datetimeFigureOut">
              <a:rPr lang="en-IN" smtClean="0"/>
              <a:t>26-11-2021</a:t>
            </a:fld>
            <a:endParaRPr lang="en-IN"/>
          </a:p>
        </p:txBody>
      </p:sp>
      <p:sp>
        <p:nvSpPr>
          <p:cNvPr id="6" name="Footer Placeholder 5">
            <a:extLst>
              <a:ext uri="{FF2B5EF4-FFF2-40B4-BE49-F238E27FC236}">
                <a16:creationId xmlns:a16="http://schemas.microsoft.com/office/drawing/2014/main" id="{81BFD0C9-90E8-4CEA-B773-4CA72D664FFC}"/>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8EF58EF-3700-4093-9286-6742D44DDE49}"/>
              </a:ext>
            </a:extLst>
          </p:cNvPr>
          <p:cNvSpPr>
            <a:spLocks noGrp="1"/>
          </p:cNvSpPr>
          <p:nvPr>
            <p:ph type="sldNum" sz="quarter" idx="12"/>
          </p:nvPr>
        </p:nvSpPr>
        <p:spPr/>
        <p:txBody>
          <a:bodyPr/>
          <a:lstStyle/>
          <a:p>
            <a:fld id="{47B8F13E-0B6A-4EDB-8230-19A1AC4352D2}" type="slidenum">
              <a:rPr lang="en-IN" smtClean="0"/>
              <a:t>‹#›</a:t>
            </a:fld>
            <a:endParaRPr lang="en-IN"/>
          </a:p>
        </p:txBody>
      </p:sp>
    </p:spTree>
    <p:extLst>
      <p:ext uri="{BB962C8B-B14F-4D97-AF65-F5344CB8AC3E}">
        <p14:creationId xmlns:p14="http://schemas.microsoft.com/office/powerpoint/2010/main" val="124555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09DF7-5253-4BDB-B366-29FDEECE2893}"/>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FEE6E6A3-5D10-4EC3-8F7A-3ABAFA5C33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1DD28F-3342-48B0-B8B2-E8C57B9DCA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A170499F-9B96-428E-B545-0C1FA536B8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55CC0D-E739-4586-B807-2197374708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86B1CA65-574A-490E-AE25-9B31A9541B91}"/>
              </a:ext>
            </a:extLst>
          </p:cNvPr>
          <p:cNvSpPr>
            <a:spLocks noGrp="1"/>
          </p:cNvSpPr>
          <p:nvPr>
            <p:ph type="dt" sz="half" idx="10"/>
          </p:nvPr>
        </p:nvSpPr>
        <p:spPr/>
        <p:txBody>
          <a:bodyPr/>
          <a:lstStyle/>
          <a:p>
            <a:fld id="{92286DB6-E04C-43F4-B836-7386B864563B}" type="datetimeFigureOut">
              <a:rPr lang="en-IN" smtClean="0"/>
              <a:t>26-11-2021</a:t>
            </a:fld>
            <a:endParaRPr lang="en-IN"/>
          </a:p>
        </p:txBody>
      </p:sp>
      <p:sp>
        <p:nvSpPr>
          <p:cNvPr id="8" name="Footer Placeholder 7">
            <a:extLst>
              <a:ext uri="{FF2B5EF4-FFF2-40B4-BE49-F238E27FC236}">
                <a16:creationId xmlns:a16="http://schemas.microsoft.com/office/drawing/2014/main" id="{419DC257-5DA8-47AB-AFA4-1C2C0453DE9F}"/>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426D96C8-E650-4D2C-8F43-A13FB41F66BD}"/>
              </a:ext>
            </a:extLst>
          </p:cNvPr>
          <p:cNvSpPr>
            <a:spLocks noGrp="1"/>
          </p:cNvSpPr>
          <p:nvPr>
            <p:ph type="sldNum" sz="quarter" idx="12"/>
          </p:nvPr>
        </p:nvSpPr>
        <p:spPr/>
        <p:txBody>
          <a:bodyPr/>
          <a:lstStyle/>
          <a:p>
            <a:fld id="{47B8F13E-0B6A-4EDB-8230-19A1AC4352D2}" type="slidenum">
              <a:rPr lang="en-IN" smtClean="0"/>
              <a:t>‹#›</a:t>
            </a:fld>
            <a:endParaRPr lang="en-IN"/>
          </a:p>
        </p:txBody>
      </p:sp>
    </p:spTree>
    <p:extLst>
      <p:ext uri="{BB962C8B-B14F-4D97-AF65-F5344CB8AC3E}">
        <p14:creationId xmlns:p14="http://schemas.microsoft.com/office/powerpoint/2010/main" val="3205805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38BD3-E287-4CAA-9BBB-E3E5D49F0A1C}"/>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D8A5BE9B-FCD9-4AF1-B726-CE4422B74755}"/>
              </a:ext>
            </a:extLst>
          </p:cNvPr>
          <p:cNvSpPr>
            <a:spLocks noGrp="1"/>
          </p:cNvSpPr>
          <p:nvPr>
            <p:ph type="dt" sz="half" idx="10"/>
          </p:nvPr>
        </p:nvSpPr>
        <p:spPr/>
        <p:txBody>
          <a:bodyPr/>
          <a:lstStyle/>
          <a:p>
            <a:fld id="{92286DB6-E04C-43F4-B836-7386B864563B}" type="datetimeFigureOut">
              <a:rPr lang="en-IN" smtClean="0"/>
              <a:t>26-11-2021</a:t>
            </a:fld>
            <a:endParaRPr lang="en-IN"/>
          </a:p>
        </p:txBody>
      </p:sp>
      <p:sp>
        <p:nvSpPr>
          <p:cNvPr id="4" name="Footer Placeholder 3">
            <a:extLst>
              <a:ext uri="{FF2B5EF4-FFF2-40B4-BE49-F238E27FC236}">
                <a16:creationId xmlns:a16="http://schemas.microsoft.com/office/drawing/2014/main" id="{FA070884-E8E2-4DE5-A60C-6C2049C7D739}"/>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950A3FA-709F-490C-8411-F36C381F51FC}"/>
              </a:ext>
            </a:extLst>
          </p:cNvPr>
          <p:cNvSpPr>
            <a:spLocks noGrp="1"/>
          </p:cNvSpPr>
          <p:nvPr>
            <p:ph type="sldNum" sz="quarter" idx="12"/>
          </p:nvPr>
        </p:nvSpPr>
        <p:spPr/>
        <p:txBody>
          <a:bodyPr/>
          <a:lstStyle/>
          <a:p>
            <a:fld id="{47B8F13E-0B6A-4EDB-8230-19A1AC4352D2}" type="slidenum">
              <a:rPr lang="en-IN" smtClean="0"/>
              <a:t>‹#›</a:t>
            </a:fld>
            <a:endParaRPr lang="en-IN"/>
          </a:p>
        </p:txBody>
      </p:sp>
    </p:spTree>
    <p:extLst>
      <p:ext uri="{BB962C8B-B14F-4D97-AF65-F5344CB8AC3E}">
        <p14:creationId xmlns:p14="http://schemas.microsoft.com/office/powerpoint/2010/main" val="3155565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6F4CA5-43DE-49CB-96AE-92914D7EC00A}"/>
              </a:ext>
            </a:extLst>
          </p:cNvPr>
          <p:cNvSpPr>
            <a:spLocks noGrp="1"/>
          </p:cNvSpPr>
          <p:nvPr>
            <p:ph type="dt" sz="half" idx="10"/>
          </p:nvPr>
        </p:nvSpPr>
        <p:spPr/>
        <p:txBody>
          <a:bodyPr/>
          <a:lstStyle/>
          <a:p>
            <a:fld id="{92286DB6-E04C-43F4-B836-7386B864563B}" type="datetimeFigureOut">
              <a:rPr lang="en-IN" smtClean="0"/>
              <a:t>26-11-2021</a:t>
            </a:fld>
            <a:endParaRPr lang="en-IN"/>
          </a:p>
        </p:txBody>
      </p:sp>
      <p:sp>
        <p:nvSpPr>
          <p:cNvPr id="3" name="Footer Placeholder 2">
            <a:extLst>
              <a:ext uri="{FF2B5EF4-FFF2-40B4-BE49-F238E27FC236}">
                <a16:creationId xmlns:a16="http://schemas.microsoft.com/office/drawing/2014/main" id="{92E6BAA5-A29B-413E-BE33-7A62B3C27E50}"/>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4066CB6E-6073-4541-A1D2-D3E9565887BA}"/>
              </a:ext>
            </a:extLst>
          </p:cNvPr>
          <p:cNvSpPr>
            <a:spLocks noGrp="1"/>
          </p:cNvSpPr>
          <p:nvPr>
            <p:ph type="sldNum" sz="quarter" idx="12"/>
          </p:nvPr>
        </p:nvSpPr>
        <p:spPr/>
        <p:txBody>
          <a:bodyPr/>
          <a:lstStyle/>
          <a:p>
            <a:fld id="{47B8F13E-0B6A-4EDB-8230-19A1AC4352D2}" type="slidenum">
              <a:rPr lang="en-IN" smtClean="0"/>
              <a:t>‹#›</a:t>
            </a:fld>
            <a:endParaRPr lang="en-IN"/>
          </a:p>
        </p:txBody>
      </p:sp>
    </p:spTree>
    <p:extLst>
      <p:ext uri="{BB962C8B-B14F-4D97-AF65-F5344CB8AC3E}">
        <p14:creationId xmlns:p14="http://schemas.microsoft.com/office/powerpoint/2010/main" val="9804769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860C-DA7D-43F6-A590-9760A103E4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0CDAF283-34EF-464C-9A7A-2EFE68A3ED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D8FB91FE-F276-4A41-BDF9-22037E3D61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E7C5E1-069E-483E-9265-005EB2EFA956}"/>
              </a:ext>
            </a:extLst>
          </p:cNvPr>
          <p:cNvSpPr>
            <a:spLocks noGrp="1"/>
          </p:cNvSpPr>
          <p:nvPr>
            <p:ph type="dt" sz="half" idx="10"/>
          </p:nvPr>
        </p:nvSpPr>
        <p:spPr/>
        <p:txBody>
          <a:bodyPr/>
          <a:lstStyle/>
          <a:p>
            <a:fld id="{92286DB6-E04C-43F4-B836-7386B864563B}" type="datetimeFigureOut">
              <a:rPr lang="en-IN" smtClean="0"/>
              <a:t>26-11-2021</a:t>
            </a:fld>
            <a:endParaRPr lang="en-IN"/>
          </a:p>
        </p:txBody>
      </p:sp>
      <p:sp>
        <p:nvSpPr>
          <p:cNvPr id="6" name="Footer Placeholder 5">
            <a:extLst>
              <a:ext uri="{FF2B5EF4-FFF2-40B4-BE49-F238E27FC236}">
                <a16:creationId xmlns:a16="http://schemas.microsoft.com/office/drawing/2014/main" id="{560AA123-3778-4D7B-9AA7-484EFFC7A01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F31566F-7999-4DEE-AE6C-703E1A5407DE}"/>
              </a:ext>
            </a:extLst>
          </p:cNvPr>
          <p:cNvSpPr>
            <a:spLocks noGrp="1"/>
          </p:cNvSpPr>
          <p:nvPr>
            <p:ph type="sldNum" sz="quarter" idx="12"/>
          </p:nvPr>
        </p:nvSpPr>
        <p:spPr/>
        <p:txBody>
          <a:bodyPr/>
          <a:lstStyle/>
          <a:p>
            <a:fld id="{47B8F13E-0B6A-4EDB-8230-19A1AC4352D2}" type="slidenum">
              <a:rPr lang="en-IN" smtClean="0"/>
              <a:t>‹#›</a:t>
            </a:fld>
            <a:endParaRPr lang="en-IN"/>
          </a:p>
        </p:txBody>
      </p:sp>
    </p:spTree>
    <p:extLst>
      <p:ext uri="{BB962C8B-B14F-4D97-AF65-F5344CB8AC3E}">
        <p14:creationId xmlns:p14="http://schemas.microsoft.com/office/powerpoint/2010/main" val="1097254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30FF1C-5F5C-4D12-9752-3FA0FE9B978E}" type="datetimeFigureOut">
              <a:rPr lang="en-US" smtClean="0"/>
              <a:t>11/26/2021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CD10AC-3C73-486F-8DC4-34286B40351F}" type="slidenum">
              <a:rPr lang="en-US" smtClean="0"/>
              <a:t>‹#›</a:t>
            </a:fld>
            <a:endParaRPr lang="en-US"/>
          </a:p>
        </p:txBody>
      </p:sp>
    </p:spTree>
    <p:extLst>
      <p:ext uri="{BB962C8B-B14F-4D97-AF65-F5344CB8AC3E}">
        <p14:creationId xmlns:p14="http://schemas.microsoft.com/office/powerpoint/2010/main" val="18617967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50810-B644-4EA6-8AC0-D407952982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25B23C64-5A9E-4925-8D13-42D592C323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7352A164-6346-464E-891C-098A7997D9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94D9D4-979F-494A-A866-24AF911C9C37}"/>
              </a:ext>
            </a:extLst>
          </p:cNvPr>
          <p:cNvSpPr>
            <a:spLocks noGrp="1"/>
          </p:cNvSpPr>
          <p:nvPr>
            <p:ph type="dt" sz="half" idx="10"/>
          </p:nvPr>
        </p:nvSpPr>
        <p:spPr/>
        <p:txBody>
          <a:bodyPr/>
          <a:lstStyle/>
          <a:p>
            <a:fld id="{92286DB6-E04C-43F4-B836-7386B864563B}" type="datetimeFigureOut">
              <a:rPr lang="en-IN" smtClean="0"/>
              <a:t>26-11-2021</a:t>
            </a:fld>
            <a:endParaRPr lang="en-IN"/>
          </a:p>
        </p:txBody>
      </p:sp>
      <p:sp>
        <p:nvSpPr>
          <p:cNvPr id="6" name="Footer Placeholder 5">
            <a:extLst>
              <a:ext uri="{FF2B5EF4-FFF2-40B4-BE49-F238E27FC236}">
                <a16:creationId xmlns:a16="http://schemas.microsoft.com/office/drawing/2014/main" id="{A34A277C-98FA-4329-A611-1ED596E8D4F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DB11A505-DBF0-44B9-884D-8EFEA78B2F85}"/>
              </a:ext>
            </a:extLst>
          </p:cNvPr>
          <p:cNvSpPr>
            <a:spLocks noGrp="1"/>
          </p:cNvSpPr>
          <p:nvPr>
            <p:ph type="sldNum" sz="quarter" idx="12"/>
          </p:nvPr>
        </p:nvSpPr>
        <p:spPr/>
        <p:txBody>
          <a:bodyPr/>
          <a:lstStyle/>
          <a:p>
            <a:fld id="{47B8F13E-0B6A-4EDB-8230-19A1AC4352D2}" type="slidenum">
              <a:rPr lang="en-IN" smtClean="0"/>
              <a:t>‹#›</a:t>
            </a:fld>
            <a:endParaRPr lang="en-IN"/>
          </a:p>
        </p:txBody>
      </p:sp>
    </p:spTree>
    <p:extLst>
      <p:ext uri="{BB962C8B-B14F-4D97-AF65-F5344CB8AC3E}">
        <p14:creationId xmlns:p14="http://schemas.microsoft.com/office/powerpoint/2010/main" val="2724842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16CE4-03D4-4D7D-A403-40D3B8026793}"/>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73D7CE1-ED80-4751-8C0D-C4CB98A300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297A10B-CA53-4501-A5C0-A08A8D6A4AA7}"/>
              </a:ext>
            </a:extLst>
          </p:cNvPr>
          <p:cNvSpPr>
            <a:spLocks noGrp="1"/>
          </p:cNvSpPr>
          <p:nvPr>
            <p:ph type="dt" sz="half" idx="10"/>
          </p:nvPr>
        </p:nvSpPr>
        <p:spPr/>
        <p:txBody>
          <a:bodyPr/>
          <a:lstStyle/>
          <a:p>
            <a:fld id="{92286DB6-E04C-43F4-B836-7386B864563B}" type="datetimeFigureOut">
              <a:rPr lang="en-IN" smtClean="0"/>
              <a:t>26-11-2021</a:t>
            </a:fld>
            <a:endParaRPr lang="en-IN"/>
          </a:p>
        </p:txBody>
      </p:sp>
      <p:sp>
        <p:nvSpPr>
          <p:cNvPr id="5" name="Footer Placeholder 4">
            <a:extLst>
              <a:ext uri="{FF2B5EF4-FFF2-40B4-BE49-F238E27FC236}">
                <a16:creationId xmlns:a16="http://schemas.microsoft.com/office/drawing/2014/main" id="{9E6F098B-F476-4C6F-AF5E-7CA97382678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96CABA8-CAC4-4B4E-8AD7-4BC2A2AC6607}"/>
              </a:ext>
            </a:extLst>
          </p:cNvPr>
          <p:cNvSpPr>
            <a:spLocks noGrp="1"/>
          </p:cNvSpPr>
          <p:nvPr>
            <p:ph type="sldNum" sz="quarter" idx="12"/>
          </p:nvPr>
        </p:nvSpPr>
        <p:spPr/>
        <p:txBody>
          <a:bodyPr/>
          <a:lstStyle/>
          <a:p>
            <a:fld id="{47B8F13E-0B6A-4EDB-8230-19A1AC4352D2}" type="slidenum">
              <a:rPr lang="en-IN" smtClean="0"/>
              <a:t>‹#›</a:t>
            </a:fld>
            <a:endParaRPr lang="en-IN"/>
          </a:p>
        </p:txBody>
      </p:sp>
    </p:spTree>
    <p:extLst>
      <p:ext uri="{BB962C8B-B14F-4D97-AF65-F5344CB8AC3E}">
        <p14:creationId xmlns:p14="http://schemas.microsoft.com/office/powerpoint/2010/main" val="23623707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1934F6-850A-45A5-B284-7CB813EF96F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F76A206E-8D5C-4279-97A5-171BE4E0C1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D5BAEAD-8F15-44D0-88BC-20AF8E0BB396}"/>
              </a:ext>
            </a:extLst>
          </p:cNvPr>
          <p:cNvSpPr>
            <a:spLocks noGrp="1"/>
          </p:cNvSpPr>
          <p:nvPr>
            <p:ph type="dt" sz="half" idx="10"/>
          </p:nvPr>
        </p:nvSpPr>
        <p:spPr/>
        <p:txBody>
          <a:bodyPr/>
          <a:lstStyle/>
          <a:p>
            <a:fld id="{92286DB6-E04C-43F4-B836-7386B864563B}" type="datetimeFigureOut">
              <a:rPr lang="en-IN" smtClean="0"/>
              <a:t>26-11-2021</a:t>
            </a:fld>
            <a:endParaRPr lang="en-IN"/>
          </a:p>
        </p:txBody>
      </p:sp>
      <p:sp>
        <p:nvSpPr>
          <p:cNvPr id="5" name="Footer Placeholder 4">
            <a:extLst>
              <a:ext uri="{FF2B5EF4-FFF2-40B4-BE49-F238E27FC236}">
                <a16:creationId xmlns:a16="http://schemas.microsoft.com/office/drawing/2014/main" id="{CB55AD7C-5889-46C6-A381-EF780E0F627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872A8D5-D380-42CE-8FEE-49F7FA9F4BD3}"/>
              </a:ext>
            </a:extLst>
          </p:cNvPr>
          <p:cNvSpPr>
            <a:spLocks noGrp="1"/>
          </p:cNvSpPr>
          <p:nvPr>
            <p:ph type="sldNum" sz="quarter" idx="12"/>
          </p:nvPr>
        </p:nvSpPr>
        <p:spPr/>
        <p:txBody>
          <a:bodyPr/>
          <a:lstStyle/>
          <a:p>
            <a:fld id="{47B8F13E-0B6A-4EDB-8230-19A1AC4352D2}" type="slidenum">
              <a:rPr lang="en-IN" smtClean="0"/>
              <a:t>‹#›</a:t>
            </a:fld>
            <a:endParaRPr lang="en-IN"/>
          </a:p>
        </p:txBody>
      </p:sp>
    </p:spTree>
    <p:extLst>
      <p:ext uri="{BB962C8B-B14F-4D97-AF65-F5344CB8AC3E}">
        <p14:creationId xmlns:p14="http://schemas.microsoft.com/office/powerpoint/2010/main" val="2446035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30FF1C-5F5C-4D12-9752-3FA0FE9B978E}" type="datetimeFigureOut">
              <a:rPr lang="en-US" smtClean="0"/>
              <a:t>11/26/2021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CD10AC-3C73-486F-8DC4-34286B40351F}" type="slidenum">
              <a:rPr lang="en-US" smtClean="0"/>
              <a:t>‹#›</a:t>
            </a:fld>
            <a:endParaRPr lang="en-US"/>
          </a:p>
        </p:txBody>
      </p:sp>
    </p:spTree>
    <p:extLst>
      <p:ext uri="{BB962C8B-B14F-4D97-AF65-F5344CB8AC3E}">
        <p14:creationId xmlns:p14="http://schemas.microsoft.com/office/powerpoint/2010/main" val="545917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30FF1C-5F5C-4D12-9752-3FA0FE9B978E}" type="datetimeFigureOut">
              <a:rPr lang="en-US" smtClean="0"/>
              <a:t>11/26/2021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CD10AC-3C73-486F-8DC4-34286B40351F}" type="slidenum">
              <a:rPr lang="en-US" smtClean="0"/>
              <a:t>‹#›</a:t>
            </a:fld>
            <a:endParaRPr lang="en-US"/>
          </a:p>
        </p:txBody>
      </p:sp>
    </p:spTree>
    <p:extLst>
      <p:ext uri="{BB962C8B-B14F-4D97-AF65-F5344CB8AC3E}">
        <p14:creationId xmlns:p14="http://schemas.microsoft.com/office/powerpoint/2010/main" val="349479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30FF1C-5F5C-4D12-9752-3FA0FE9B978E}" type="datetimeFigureOut">
              <a:rPr lang="en-US" smtClean="0"/>
              <a:t>11/26/2021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CD10AC-3C73-486F-8DC4-34286B40351F}" type="slidenum">
              <a:rPr lang="en-US" smtClean="0"/>
              <a:t>‹#›</a:t>
            </a:fld>
            <a:endParaRPr lang="en-US"/>
          </a:p>
        </p:txBody>
      </p:sp>
    </p:spTree>
    <p:extLst>
      <p:ext uri="{BB962C8B-B14F-4D97-AF65-F5344CB8AC3E}">
        <p14:creationId xmlns:p14="http://schemas.microsoft.com/office/powerpoint/2010/main" val="455557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30FF1C-5F5C-4D12-9752-3FA0FE9B978E}" type="datetimeFigureOut">
              <a:rPr lang="en-US" smtClean="0"/>
              <a:t>11/26/2021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CD10AC-3C73-486F-8DC4-34286B40351F}" type="slidenum">
              <a:rPr lang="en-US" smtClean="0"/>
              <a:t>‹#›</a:t>
            </a:fld>
            <a:endParaRPr lang="en-US"/>
          </a:p>
        </p:txBody>
      </p:sp>
    </p:spTree>
    <p:extLst>
      <p:ext uri="{BB962C8B-B14F-4D97-AF65-F5344CB8AC3E}">
        <p14:creationId xmlns:p14="http://schemas.microsoft.com/office/powerpoint/2010/main" val="1364608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30FF1C-5F5C-4D12-9752-3FA0FE9B978E}" type="datetimeFigureOut">
              <a:rPr lang="en-US" smtClean="0"/>
              <a:t>11/26/2021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CD10AC-3C73-486F-8DC4-34286B40351F}" type="slidenum">
              <a:rPr lang="en-US" smtClean="0"/>
              <a:t>‹#›</a:t>
            </a:fld>
            <a:endParaRPr lang="en-US"/>
          </a:p>
        </p:txBody>
      </p:sp>
    </p:spTree>
    <p:extLst>
      <p:ext uri="{BB962C8B-B14F-4D97-AF65-F5344CB8AC3E}">
        <p14:creationId xmlns:p14="http://schemas.microsoft.com/office/powerpoint/2010/main" val="1310157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A30FF1C-5F5C-4D12-9752-3FA0FE9B978E}" type="datetimeFigureOut">
              <a:rPr lang="en-US" smtClean="0"/>
              <a:t>11/26/2021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CD10AC-3C73-486F-8DC4-34286B40351F}" type="slidenum">
              <a:rPr lang="en-US" smtClean="0"/>
              <a:t>‹#›</a:t>
            </a:fld>
            <a:endParaRPr lang="en-US"/>
          </a:p>
        </p:txBody>
      </p:sp>
    </p:spTree>
    <p:extLst>
      <p:ext uri="{BB962C8B-B14F-4D97-AF65-F5344CB8AC3E}">
        <p14:creationId xmlns:p14="http://schemas.microsoft.com/office/powerpoint/2010/main" val="3061310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A30FF1C-5F5C-4D12-9752-3FA0FE9B978E}" type="datetimeFigureOut">
              <a:rPr lang="en-US" smtClean="0"/>
              <a:t>11/26/2021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CD10AC-3C73-486F-8DC4-34286B40351F}" type="slidenum">
              <a:rPr lang="en-US" smtClean="0"/>
              <a:t>‹#›</a:t>
            </a:fld>
            <a:endParaRPr lang="en-US"/>
          </a:p>
        </p:txBody>
      </p:sp>
    </p:spTree>
    <p:extLst>
      <p:ext uri="{BB962C8B-B14F-4D97-AF65-F5344CB8AC3E}">
        <p14:creationId xmlns:p14="http://schemas.microsoft.com/office/powerpoint/2010/main" val="1779813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FF1C-5F5C-4D12-9752-3FA0FE9B978E}" type="datetimeFigureOut">
              <a:rPr lang="en-US" smtClean="0"/>
              <a:t>11/26/2021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CD10AC-3C73-486F-8DC4-34286B40351F}" type="slidenum">
              <a:rPr lang="en-US" smtClean="0"/>
              <a:t>‹#›</a:t>
            </a:fld>
            <a:endParaRPr lang="en-US"/>
          </a:p>
        </p:txBody>
      </p:sp>
    </p:spTree>
    <p:extLst>
      <p:ext uri="{BB962C8B-B14F-4D97-AF65-F5344CB8AC3E}">
        <p14:creationId xmlns:p14="http://schemas.microsoft.com/office/powerpoint/2010/main" val="2054566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626CD5-9E33-465C-B581-7ACD387816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85EADB4-6EDD-482D-A249-CD168D7159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F43B467-978B-4AA9-8CDD-C14082F65A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286DB6-E04C-43F4-B836-7386B864563B}" type="datetimeFigureOut">
              <a:rPr lang="en-IN" smtClean="0"/>
              <a:t>26-11-2021</a:t>
            </a:fld>
            <a:endParaRPr lang="en-IN"/>
          </a:p>
        </p:txBody>
      </p:sp>
      <p:sp>
        <p:nvSpPr>
          <p:cNvPr id="5" name="Footer Placeholder 4">
            <a:extLst>
              <a:ext uri="{FF2B5EF4-FFF2-40B4-BE49-F238E27FC236}">
                <a16:creationId xmlns:a16="http://schemas.microsoft.com/office/drawing/2014/main" id="{3A614DB5-698F-4FF9-B328-B2971C9BA2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0858040F-792F-4940-91AB-F2E8EAC2BA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B8F13E-0B6A-4EDB-8230-19A1AC4352D2}" type="slidenum">
              <a:rPr lang="en-IN" smtClean="0"/>
              <a:t>‹#›</a:t>
            </a:fld>
            <a:endParaRPr lang="en-IN"/>
          </a:p>
        </p:txBody>
      </p:sp>
    </p:spTree>
    <p:extLst>
      <p:ext uri="{BB962C8B-B14F-4D97-AF65-F5344CB8AC3E}">
        <p14:creationId xmlns:p14="http://schemas.microsoft.com/office/powerpoint/2010/main" val="41363981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new.usgbc.org/leed" TargetMode="External"/><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hyperlink" Target="https://www.nahb.org/nahb-priorities/green-building-remodeling-and-development.aspx"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074E67-E416-44AB-9235-D084D19F39BC}"/>
              </a:ext>
            </a:extLst>
          </p:cNvPr>
          <p:cNvSpPr>
            <a:spLocks noGrp="1"/>
          </p:cNvSpPr>
          <p:nvPr>
            <p:ph type="ctrTitle"/>
          </p:nvPr>
        </p:nvSpPr>
        <p:spPr>
          <a:xfrm>
            <a:off x="0" y="1423762"/>
            <a:ext cx="12192000" cy="4010476"/>
          </a:xfrm>
        </p:spPr>
        <p:txBody>
          <a:bodyPr>
            <a:normAutofit fontScale="90000"/>
          </a:bodyPr>
          <a:lstStyle/>
          <a:p>
            <a:pPr>
              <a:spcBef>
                <a:spcPct val="0"/>
              </a:spcBef>
            </a:pPr>
            <a:r>
              <a:rPr lang="en-IN" sz="4000" b="1" dirty="0">
                <a:solidFill>
                  <a:schemeClr val="bg1"/>
                </a:solidFill>
                <a:latin typeface="Corbel" panose="020B0503020204020204" pitchFamily="34" charset="0"/>
                <a:ea typeface="+mj-ea"/>
                <a:cs typeface="+mj-cs"/>
              </a:rPr>
              <a:t>Presentation by PV Rao, Director, </a:t>
            </a:r>
            <a:r>
              <a:rPr lang="en-IN" sz="4000" b="1" dirty="0" err="1">
                <a:solidFill>
                  <a:schemeClr val="bg1"/>
                </a:solidFill>
                <a:latin typeface="Corbel" panose="020B0503020204020204" pitchFamily="34" charset="0"/>
                <a:ea typeface="+mj-ea"/>
                <a:cs typeface="+mj-cs"/>
              </a:rPr>
              <a:t>Pennar</a:t>
            </a:r>
            <a:r>
              <a:rPr lang="en-IN" sz="4000" b="1" dirty="0">
                <a:solidFill>
                  <a:schemeClr val="bg1"/>
                </a:solidFill>
                <a:latin typeface="Corbel" panose="020B0503020204020204" pitchFamily="34" charset="0"/>
                <a:ea typeface="+mj-ea"/>
                <a:cs typeface="+mj-cs"/>
              </a:rPr>
              <a:t> Industries</a:t>
            </a:r>
            <a:br>
              <a:rPr lang="en-IN" sz="4000" b="1" dirty="0">
                <a:solidFill>
                  <a:schemeClr val="bg1"/>
                </a:solidFill>
                <a:latin typeface="Corbel" panose="020B0503020204020204" pitchFamily="34" charset="0"/>
                <a:ea typeface="+mj-ea"/>
                <a:cs typeface="+mj-cs"/>
              </a:rPr>
            </a:br>
            <a:r>
              <a:rPr lang="en-IN" sz="4000" b="1" dirty="0">
                <a:solidFill>
                  <a:schemeClr val="bg1"/>
                </a:solidFill>
                <a:latin typeface="Corbel" panose="020B0503020204020204" pitchFamily="34" charset="0"/>
                <a:ea typeface="+mj-ea"/>
                <a:cs typeface="+mj-cs"/>
              </a:rPr>
              <a:t> </a:t>
            </a:r>
            <a:br>
              <a:rPr lang="en-IN" sz="4000" b="1" dirty="0">
                <a:solidFill>
                  <a:schemeClr val="bg1"/>
                </a:solidFill>
                <a:latin typeface="Corbel" panose="020B0503020204020204" pitchFamily="34" charset="0"/>
                <a:ea typeface="+mj-ea"/>
                <a:cs typeface="+mj-cs"/>
              </a:rPr>
            </a:br>
            <a:r>
              <a:rPr lang="en-IN" sz="4000" b="1" dirty="0">
                <a:solidFill>
                  <a:schemeClr val="bg1"/>
                </a:solidFill>
                <a:latin typeface="Corbel" panose="020B0503020204020204" pitchFamily="34" charset="0"/>
                <a:ea typeface="+mj-ea"/>
                <a:cs typeface="+mj-cs"/>
              </a:rPr>
              <a:t>On</a:t>
            </a:r>
            <a:br>
              <a:rPr lang="en-IN" sz="4000" b="1" dirty="0">
                <a:solidFill>
                  <a:schemeClr val="bg1"/>
                </a:solidFill>
                <a:latin typeface="Corbel" panose="020B0503020204020204" pitchFamily="34" charset="0"/>
                <a:ea typeface="+mj-ea"/>
                <a:cs typeface="+mj-cs"/>
              </a:rPr>
            </a:br>
            <a:br>
              <a:rPr lang="en-IN" sz="4000" b="1" dirty="0">
                <a:solidFill>
                  <a:schemeClr val="bg1"/>
                </a:solidFill>
                <a:latin typeface="Corbel" panose="020B0503020204020204" pitchFamily="34" charset="0"/>
                <a:ea typeface="+mj-ea"/>
                <a:cs typeface="+mj-cs"/>
              </a:rPr>
            </a:br>
            <a:r>
              <a:rPr lang="en-IN" sz="4000" b="1" dirty="0">
                <a:solidFill>
                  <a:schemeClr val="bg1"/>
                </a:solidFill>
                <a:latin typeface="Corbel" panose="020B0503020204020204" pitchFamily="34" charset="0"/>
                <a:ea typeface="+mj-ea"/>
                <a:cs typeface="+mj-cs"/>
              </a:rPr>
              <a:t>Pre-Engineered Buildings – Merits and de-merits over Conventional buildings and Long spans achievement</a:t>
            </a:r>
            <a:br>
              <a:rPr lang="en-IN" sz="6000" b="1" dirty="0">
                <a:solidFill>
                  <a:schemeClr val="bg1"/>
                </a:solidFill>
                <a:latin typeface="Corbel" panose="020B0503020204020204" pitchFamily="34" charset="0"/>
                <a:ea typeface="+mj-ea"/>
                <a:cs typeface="+mj-cs"/>
              </a:rPr>
            </a:br>
            <a:endParaRPr lang="en-IN" dirty="0"/>
          </a:p>
        </p:txBody>
      </p:sp>
    </p:spTree>
    <p:extLst>
      <p:ext uri="{BB962C8B-B14F-4D97-AF65-F5344CB8AC3E}">
        <p14:creationId xmlns:p14="http://schemas.microsoft.com/office/powerpoint/2010/main" val="841599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1066800"/>
            <a:ext cx="9144000" cy="579120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D:\album\Pics n Details\final\Safe Express\Shree0298.jpg"/>
          <p:cNvPicPr>
            <a:picLocks noChangeAspect="1" noChangeArrowheads="1"/>
          </p:cNvPicPr>
          <p:nvPr/>
        </p:nvPicPr>
        <p:blipFill>
          <a:blip r:embed="rId2" cstate="print"/>
          <a:srcRect b="32284"/>
          <a:stretch>
            <a:fillRect/>
          </a:stretch>
        </p:blipFill>
        <p:spPr bwMode="auto">
          <a:xfrm>
            <a:off x="1524000" y="1066800"/>
            <a:ext cx="9144000" cy="5791200"/>
          </a:xfrm>
          <a:prstGeom prst="rect">
            <a:avLst/>
          </a:prstGeom>
          <a:noFill/>
        </p:spPr>
      </p:pic>
      <p:sp>
        <p:nvSpPr>
          <p:cNvPr id="9" name="Rectangle 8"/>
          <p:cNvSpPr/>
          <p:nvPr/>
        </p:nvSpPr>
        <p:spPr>
          <a:xfrm>
            <a:off x="1116531" y="1066800"/>
            <a:ext cx="9788892" cy="57912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810000" y="838200"/>
            <a:ext cx="237566" cy="369332"/>
          </a:xfrm>
          <a:prstGeom prst="rect">
            <a:avLst/>
          </a:prstGeom>
        </p:spPr>
        <p:txBody>
          <a:bodyPr wrap="none">
            <a:spAutoFit/>
          </a:bodyPr>
          <a:lstStyle/>
          <a:p>
            <a:r>
              <a:rPr lang="en-US" dirty="0"/>
              <a:t> </a:t>
            </a:r>
          </a:p>
        </p:txBody>
      </p:sp>
      <p:sp>
        <p:nvSpPr>
          <p:cNvPr id="7" name="TextBox 6"/>
          <p:cNvSpPr txBox="1"/>
          <p:nvPr/>
        </p:nvSpPr>
        <p:spPr>
          <a:xfrm>
            <a:off x="0" y="0"/>
            <a:ext cx="12192000" cy="769441"/>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p:spPr>
        <p:txBody>
          <a:bodyPr vert="horz" lIns="91440" tIns="45720" rIns="91440" bIns="45720" rtlCol="0" anchor="ctr">
            <a:normAutofit/>
          </a:bodyPr>
          <a:lstStyle/>
          <a:p>
            <a:pPr algn="ctr"/>
            <a:r>
              <a:rPr lang="en-US" sz="3200" b="1" dirty="0">
                <a:solidFill>
                  <a:schemeClr val="bg1"/>
                </a:solidFill>
                <a:latin typeface="Corbel" panose="020B0503020204020204" pitchFamily="34" charset="0"/>
              </a:rPr>
              <a:t>WORLD CRUDE STEEL PRODUCTION (1950 – 2017)</a:t>
            </a:r>
          </a:p>
        </p:txBody>
      </p:sp>
      <p:graphicFrame>
        <p:nvGraphicFramePr>
          <p:cNvPr id="14" name="Table 13">
            <a:extLst>
              <a:ext uri="{FF2B5EF4-FFF2-40B4-BE49-F238E27FC236}">
                <a16:creationId xmlns:a16="http://schemas.microsoft.com/office/drawing/2014/main" id="{0845C009-2F79-4A06-BB21-554B70B607A4}"/>
              </a:ext>
            </a:extLst>
          </p:cNvPr>
          <p:cNvGraphicFramePr>
            <a:graphicFrameLocks noGrp="1"/>
          </p:cNvGraphicFramePr>
          <p:nvPr>
            <p:extLst>
              <p:ext uri="{D42A27DB-BD31-4B8C-83A1-F6EECF244321}">
                <p14:modId xmlns:p14="http://schemas.microsoft.com/office/powerpoint/2010/main" val="137493928"/>
              </p:ext>
            </p:extLst>
          </p:nvPr>
        </p:nvGraphicFramePr>
        <p:xfrm>
          <a:off x="1524000" y="1066800"/>
          <a:ext cx="2527300" cy="2421255"/>
        </p:xfrm>
        <a:graphic>
          <a:graphicData uri="http://schemas.openxmlformats.org/drawingml/2006/table">
            <a:tbl>
              <a:tblPr>
                <a:tableStyleId>{5C22544A-7EE6-4342-B048-85BDC9FD1C3A}</a:tableStyleId>
              </a:tblPr>
              <a:tblGrid>
                <a:gridCol w="990600">
                  <a:extLst>
                    <a:ext uri="{9D8B030D-6E8A-4147-A177-3AD203B41FA5}">
                      <a16:colId xmlns:a16="http://schemas.microsoft.com/office/drawing/2014/main" val="20000"/>
                    </a:ext>
                  </a:extLst>
                </a:gridCol>
                <a:gridCol w="1536700">
                  <a:extLst>
                    <a:ext uri="{9D8B030D-6E8A-4147-A177-3AD203B41FA5}">
                      <a16:colId xmlns:a16="http://schemas.microsoft.com/office/drawing/2014/main" val="20001"/>
                    </a:ext>
                  </a:extLst>
                </a:gridCol>
              </a:tblGrid>
              <a:tr h="304800">
                <a:tc>
                  <a:txBody>
                    <a:bodyPr/>
                    <a:lstStyle/>
                    <a:p>
                      <a:pPr algn="ctr" fontAlgn="ctr"/>
                      <a:r>
                        <a:rPr lang="en-US" sz="1200" u="none" strike="noStrike" dirty="0">
                          <a:solidFill>
                            <a:schemeClr val="bg1"/>
                          </a:solidFill>
                          <a:effectLst/>
                        </a:rPr>
                        <a:t>Year</a:t>
                      </a:r>
                      <a:endParaRPr lang="en-US" sz="1200" b="1" i="0" u="none" strike="noStrike" dirty="0">
                        <a:solidFill>
                          <a:schemeClr val="bg1"/>
                        </a:solidFill>
                        <a:effectLst/>
                        <a:latin typeface="Calibri" panose="020F0502020204030204" pitchFamily="34" charset="0"/>
                      </a:endParaRPr>
                    </a:p>
                  </a:txBody>
                  <a:tcPr marL="9525" marR="9525" marT="9525" marB="0" anchor="ctr">
                    <a:solidFill>
                      <a:schemeClr val="tx2">
                        <a:lumMod val="75000"/>
                      </a:schemeClr>
                    </a:solidFill>
                  </a:tcPr>
                </a:tc>
                <a:tc>
                  <a:txBody>
                    <a:bodyPr/>
                    <a:lstStyle/>
                    <a:p>
                      <a:pPr algn="ctr" fontAlgn="ctr"/>
                      <a:r>
                        <a:rPr lang="en-US" sz="1200" u="none" strike="noStrike" dirty="0">
                          <a:solidFill>
                            <a:schemeClr val="bg1"/>
                          </a:solidFill>
                          <a:effectLst/>
                        </a:rPr>
                        <a:t>Million </a:t>
                      </a:r>
                      <a:r>
                        <a:rPr lang="en-US" sz="1200" u="none" strike="noStrike" dirty="0" err="1">
                          <a:solidFill>
                            <a:schemeClr val="bg1"/>
                          </a:solidFill>
                          <a:effectLst/>
                        </a:rPr>
                        <a:t>Tonnes</a:t>
                      </a:r>
                      <a:r>
                        <a:rPr lang="en-US" sz="1200" u="none" strike="noStrike" dirty="0">
                          <a:solidFill>
                            <a:schemeClr val="bg1"/>
                          </a:solidFill>
                          <a:effectLst/>
                        </a:rPr>
                        <a:t> (MT)</a:t>
                      </a:r>
                      <a:endParaRPr lang="en-US" sz="1200" b="1" i="0" u="none" strike="noStrike" dirty="0">
                        <a:solidFill>
                          <a:schemeClr val="bg1"/>
                        </a:solidFill>
                        <a:effectLst/>
                        <a:latin typeface="Calibri" panose="020F0502020204030204" pitchFamily="34" charset="0"/>
                      </a:endParaRPr>
                    </a:p>
                  </a:txBody>
                  <a:tcPr marL="9525" marR="9525" marT="9525" marB="0" anchor="ctr">
                    <a:solidFill>
                      <a:schemeClr val="tx2">
                        <a:lumMod val="75000"/>
                      </a:schemeClr>
                    </a:solidFill>
                  </a:tcPr>
                </a:tc>
                <a:extLst>
                  <a:ext uri="{0D108BD9-81ED-4DB2-BD59-A6C34878D82A}">
                    <a16:rowId xmlns:a16="http://schemas.microsoft.com/office/drawing/2014/main" val="10000"/>
                  </a:ext>
                </a:extLst>
              </a:tr>
              <a:tr h="190500">
                <a:tc>
                  <a:txBody>
                    <a:bodyPr/>
                    <a:lstStyle/>
                    <a:p>
                      <a:pPr algn="ctr" fontAlgn="ctr"/>
                      <a:r>
                        <a:rPr lang="en-US" sz="1200" u="none" strike="noStrike">
                          <a:effectLst/>
                        </a:rPr>
                        <a:t>1950</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189</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1"/>
                  </a:ext>
                </a:extLst>
              </a:tr>
              <a:tr h="190500">
                <a:tc>
                  <a:txBody>
                    <a:bodyPr/>
                    <a:lstStyle/>
                    <a:p>
                      <a:pPr algn="ctr" fontAlgn="ctr"/>
                      <a:r>
                        <a:rPr lang="en-US" sz="1200" u="none" strike="noStrike">
                          <a:effectLst/>
                        </a:rPr>
                        <a:t>1955</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270</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2"/>
                  </a:ext>
                </a:extLst>
              </a:tr>
              <a:tr h="190500">
                <a:tc>
                  <a:txBody>
                    <a:bodyPr/>
                    <a:lstStyle/>
                    <a:p>
                      <a:pPr algn="ctr" fontAlgn="ctr"/>
                      <a:r>
                        <a:rPr lang="en-US" sz="1200" u="none" strike="noStrike">
                          <a:effectLst/>
                        </a:rPr>
                        <a:t>1960</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347</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3"/>
                  </a:ext>
                </a:extLst>
              </a:tr>
              <a:tr h="190500">
                <a:tc>
                  <a:txBody>
                    <a:bodyPr/>
                    <a:lstStyle/>
                    <a:p>
                      <a:pPr algn="ctr" fontAlgn="ctr"/>
                      <a:r>
                        <a:rPr lang="en-US" sz="1200" u="none" strike="noStrike">
                          <a:effectLst/>
                        </a:rPr>
                        <a:t>1965</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456</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4"/>
                  </a:ext>
                </a:extLst>
              </a:tr>
              <a:tr h="190500">
                <a:tc>
                  <a:txBody>
                    <a:bodyPr/>
                    <a:lstStyle/>
                    <a:p>
                      <a:pPr algn="ctr" fontAlgn="ctr"/>
                      <a:r>
                        <a:rPr lang="en-US" sz="1200" u="none" strike="noStrike">
                          <a:effectLst/>
                        </a:rPr>
                        <a:t>1970</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595</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5"/>
                  </a:ext>
                </a:extLst>
              </a:tr>
              <a:tr h="190500">
                <a:tc>
                  <a:txBody>
                    <a:bodyPr/>
                    <a:lstStyle/>
                    <a:p>
                      <a:pPr algn="ctr" fontAlgn="ctr"/>
                      <a:r>
                        <a:rPr lang="en-US" sz="1200" u="none" strike="noStrike">
                          <a:effectLst/>
                        </a:rPr>
                        <a:t>1975</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644</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6"/>
                  </a:ext>
                </a:extLst>
              </a:tr>
              <a:tr h="190500">
                <a:tc>
                  <a:txBody>
                    <a:bodyPr/>
                    <a:lstStyle/>
                    <a:p>
                      <a:pPr algn="ctr" fontAlgn="ctr"/>
                      <a:r>
                        <a:rPr lang="en-US" sz="1200" u="none" strike="noStrike">
                          <a:effectLst/>
                        </a:rPr>
                        <a:t>1980</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717</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7"/>
                  </a:ext>
                </a:extLst>
              </a:tr>
              <a:tr h="190500">
                <a:tc>
                  <a:txBody>
                    <a:bodyPr/>
                    <a:lstStyle/>
                    <a:p>
                      <a:pPr algn="ctr" fontAlgn="ctr"/>
                      <a:r>
                        <a:rPr lang="en-US" sz="1200" u="none" strike="noStrike">
                          <a:effectLst/>
                        </a:rPr>
                        <a:t>1985</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719</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8"/>
                  </a:ext>
                </a:extLst>
              </a:tr>
              <a:tr h="190500">
                <a:tc>
                  <a:txBody>
                    <a:bodyPr/>
                    <a:lstStyle/>
                    <a:p>
                      <a:pPr algn="ctr" fontAlgn="ctr"/>
                      <a:r>
                        <a:rPr lang="en-US" sz="1200" u="none" strike="noStrike">
                          <a:effectLst/>
                        </a:rPr>
                        <a:t>1990</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770</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9"/>
                  </a:ext>
                </a:extLst>
              </a:tr>
              <a:tr h="190500">
                <a:tc>
                  <a:txBody>
                    <a:bodyPr/>
                    <a:lstStyle/>
                    <a:p>
                      <a:pPr algn="ctr" fontAlgn="ctr"/>
                      <a:r>
                        <a:rPr lang="en-US" sz="1200" u="none" strike="noStrike">
                          <a:effectLst/>
                        </a:rPr>
                        <a:t>1995</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753</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10"/>
                  </a:ext>
                </a:extLst>
              </a:tr>
              <a:tr h="190500">
                <a:tc>
                  <a:txBody>
                    <a:bodyPr/>
                    <a:lstStyle/>
                    <a:p>
                      <a:pPr algn="ctr" fontAlgn="ctr"/>
                      <a:r>
                        <a:rPr lang="en-US" sz="1200" u="none" strike="noStrike" dirty="0">
                          <a:effectLst/>
                        </a:rPr>
                        <a:t>1996</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dirty="0">
                          <a:effectLst/>
                        </a:rPr>
                        <a:t>751</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11"/>
                  </a:ext>
                </a:extLst>
              </a:tr>
            </a:tbl>
          </a:graphicData>
        </a:graphic>
      </p:graphicFrame>
      <p:graphicFrame>
        <p:nvGraphicFramePr>
          <p:cNvPr id="15" name="Table 14">
            <a:extLst>
              <a:ext uri="{FF2B5EF4-FFF2-40B4-BE49-F238E27FC236}">
                <a16:creationId xmlns:a16="http://schemas.microsoft.com/office/drawing/2014/main" id="{49B11C31-CCA2-4479-AAC0-CA61EDD80C97}"/>
              </a:ext>
            </a:extLst>
          </p:cNvPr>
          <p:cNvGraphicFramePr>
            <a:graphicFrameLocks noGrp="1"/>
          </p:cNvGraphicFramePr>
          <p:nvPr>
            <p:extLst>
              <p:ext uri="{D42A27DB-BD31-4B8C-83A1-F6EECF244321}">
                <p14:modId xmlns:p14="http://schemas.microsoft.com/office/powerpoint/2010/main" val="2626439338"/>
              </p:ext>
            </p:extLst>
          </p:nvPr>
        </p:nvGraphicFramePr>
        <p:xfrm>
          <a:off x="4762900" y="1066800"/>
          <a:ext cx="2425700" cy="2386835"/>
        </p:xfrm>
        <a:graphic>
          <a:graphicData uri="http://schemas.openxmlformats.org/drawingml/2006/table">
            <a:tbl>
              <a:tblPr>
                <a:tableStyleId>{5C22544A-7EE6-4342-B048-85BDC9FD1C3A}</a:tableStyleId>
              </a:tblPr>
              <a:tblGrid>
                <a:gridCol w="865472">
                  <a:extLst>
                    <a:ext uri="{9D8B030D-6E8A-4147-A177-3AD203B41FA5}">
                      <a16:colId xmlns:a16="http://schemas.microsoft.com/office/drawing/2014/main" val="20000"/>
                    </a:ext>
                  </a:extLst>
                </a:gridCol>
                <a:gridCol w="1560228">
                  <a:extLst>
                    <a:ext uri="{9D8B030D-6E8A-4147-A177-3AD203B41FA5}">
                      <a16:colId xmlns:a16="http://schemas.microsoft.com/office/drawing/2014/main" val="20001"/>
                    </a:ext>
                  </a:extLst>
                </a:gridCol>
              </a:tblGrid>
              <a:tr h="326405">
                <a:tc>
                  <a:txBody>
                    <a:bodyPr/>
                    <a:lstStyle/>
                    <a:p>
                      <a:pPr algn="ctr" fontAlgn="ctr"/>
                      <a:r>
                        <a:rPr lang="en-US" sz="1200" u="none" strike="noStrike" dirty="0">
                          <a:solidFill>
                            <a:schemeClr val="bg1"/>
                          </a:solidFill>
                          <a:effectLst/>
                        </a:rPr>
                        <a:t>Year</a:t>
                      </a:r>
                      <a:endParaRPr lang="en-US" sz="1200" b="1" i="0" u="none" strike="noStrike" dirty="0">
                        <a:solidFill>
                          <a:schemeClr val="bg1"/>
                        </a:solidFill>
                        <a:effectLst/>
                        <a:latin typeface="Calibri" panose="020F0502020204030204" pitchFamily="34" charset="0"/>
                      </a:endParaRPr>
                    </a:p>
                  </a:txBody>
                  <a:tcPr marL="9525" marR="9525" marT="9525" marB="0" anchor="ctr">
                    <a:solidFill>
                      <a:schemeClr val="tx2">
                        <a:lumMod val="75000"/>
                      </a:schemeClr>
                    </a:solidFill>
                  </a:tcPr>
                </a:tc>
                <a:tc>
                  <a:txBody>
                    <a:bodyPr/>
                    <a:lstStyle/>
                    <a:p>
                      <a:pPr algn="ctr" fontAlgn="ctr"/>
                      <a:r>
                        <a:rPr lang="en-US" sz="1200" u="none" strike="noStrike" dirty="0">
                          <a:solidFill>
                            <a:schemeClr val="bg1"/>
                          </a:solidFill>
                          <a:effectLst/>
                        </a:rPr>
                        <a:t>Million </a:t>
                      </a:r>
                      <a:r>
                        <a:rPr lang="en-US" sz="1200" u="none" strike="noStrike" dirty="0" err="1">
                          <a:solidFill>
                            <a:schemeClr val="bg1"/>
                          </a:solidFill>
                          <a:effectLst/>
                        </a:rPr>
                        <a:t>Tonnes</a:t>
                      </a:r>
                      <a:r>
                        <a:rPr lang="en-US" sz="1200" u="none" strike="noStrike" dirty="0">
                          <a:solidFill>
                            <a:schemeClr val="bg1"/>
                          </a:solidFill>
                          <a:effectLst/>
                        </a:rPr>
                        <a:t> (MT)</a:t>
                      </a:r>
                      <a:endParaRPr lang="en-US" sz="1200" b="1" i="0" u="none" strike="noStrike" dirty="0">
                        <a:solidFill>
                          <a:schemeClr val="bg1"/>
                        </a:solidFill>
                        <a:effectLst/>
                        <a:latin typeface="Calibri" panose="020F0502020204030204" pitchFamily="34" charset="0"/>
                      </a:endParaRPr>
                    </a:p>
                  </a:txBody>
                  <a:tcPr marL="9525" marR="9525" marT="9525" marB="0" anchor="ctr">
                    <a:solidFill>
                      <a:schemeClr val="tx2">
                        <a:lumMod val="75000"/>
                      </a:schemeClr>
                    </a:solidFill>
                  </a:tcPr>
                </a:tc>
                <a:extLst>
                  <a:ext uri="{0D108BD9-81ED-4DB2-BD59-A6C34878D82A}">
                    <a16:rowId xmlns:a16="http://schemas.microsoft.com/office/drawing/2014/main" val="10000"/>
                  </a:ext>
                </a:extLst>
              </a:tr>
              <a:tr h="206043">
                <a:tc>
                  <a:txBody>
                    <a:bodyPr/>
                    <a:lstStyle/>
                    <a:p>
                      <a:pPr algn="ctr" fontAlgn="ctr"/>
                      <a:r>
                        <a:rPr lang="en-US" sz="1200" u="none" strike="noStrike">
                          <a:effectLst/>
                        </a:rPr>
                        <a:t>1997</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dirty="0">
                          <a:effectLst/>
                        </a:rPr>
                        <a:t>800</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1"/>
                  </a:ext>
                </a:extLst>
              </a:tr>
              <a:tr h="206043">
                <a:tc>
                  <a:txBody>
                    <a:bodyPr/>
                    <a:lstStyle/>
                    <a:p>
                      <a:pPr algn="ctr" fontAlgn="ctr"/>
                      <a:r>
                        <a:rPr lang="en-US" sz="1200" u="none" strike="noStrike">
                          <a:effectLst/>
                        </a:rPr>
                        <a:t>1998</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779</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2"/>
                  </a:ext>
                </a:extLst>
              </a:tr>
              <a:tr h="206043">
                <a:tc>
                  <a:txBody>
                    <a:bodyPr/>
                    <a:lstStyle/>
                    <a:p>
                      <a:pPr algn="ctr" fontAlgn="ctr"/>
                      <a:r>
                        <a:rPr lang="en-US" sz="1200" u="none" strike="noStrike">
                          <a:effectLst/>
                        </a:rPr>
                        <a:t>1999</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790</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3"/>
                  </a:ext>
                </a:extLst>
              </a:tr>
              <a:tr h="206043">
                <a:tc>
                  <a:txBody>
                    <a:bodyPr/>
                    <a:lstStyle/>
                    <a:p>
                      <a:pPr algn="ctr" fontAlgn="ctr"/>
                      <a:r>
                        <a:rPr lang="en-US" sz="1200" u="none" strike="noStrike">
                          <a:effectLst/>
                        </a:rPr>
                        <a:t>2000</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850</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4"/>
                  </a:ext>
                </a:extLst>
              </a:tr>
              <a:tr h="206043">
                <a:tc>
                  <a:txBody>
                    <a:bodyPr/>
                    <a:lstStyle/>
                    <a:p>
                      <a:pPr algn="ctr" fontAlgn="ctr"/>
                      <a:r>
                        <a:rPr lang="en-US" sz="1200" u="none" strike="noStrike">
                          <a:effectLst/>
                        </a:rPr>
                        <a:t>2001</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852</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5"/>
                  </a:ext>
                </a:extLst>
              </a:tr>
              <a:tr h="206043">
                <a:tc>
                  <a:txBody>
                    <a:bodyPr/>
                    <a:lstStyle/>
                    <a:p>
                      <a:pPr algn="ctr" fontAlgn="ctr"/>
                      <a:r>
                        <a:rPr lang="en-US" sz="1200" u="none" strike="noStrike">
                          <a:effectLst/>
                        </a:rPr>
                        <a:t>2002</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905</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6"/>
                  </a:ext>
                </a:extLst>
              </a:tr>
              <a:tr h="206043">
                <a:tc>
                  <a:txBody>
                    <a:bodyPr/>
                    <a:lstStyle/>
                    <a:p>
                      <a:pPr algn="ctr" fontAlgn="ctr"/>
                      <a:r>
                        <a:rPr lang="en-US" sz="1200" u="none" strike="noStrike">
                          <a:effectLst/>
                        </a:rPr>
                        <a:t>2003</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971</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7"/>
                  </a:ext>
                </a:extLst>
              </a:tr>
              <a:tr h="206043">
                <a:tc>
                  <a:txBody>
                    <a:bodyPr/>
                    <a:lstStyle/>
                    <a:p>
                      <a:pPr algn="ctr" fontAlgn="ctr"/>
                      <a:r>
                        <a:rPr lang="en-US" sz="1200" u="none" strike="noStrike">
                          <a:effectLst/>
                        </a:rPr>
                        <a:t>2004</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1063</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8"/>
                  </a:ext>
                </a:extLst>
              </a:tr>
              <a:tr h="206043">
                <a:tc>
                  <a:txBody>
                    <a:bodyPr/>
                    <a:lstStyle/>
                    <a:p>
                      <a:pPr algn="ctr" fontAlgn="ctr"/>
                      <a:r>
                        <a:rPr lang="en-US" sz="1200" u="none" strike="noStrike">
                          <a:effectLst/>
                        </a:rPr>
                        <a:t>2005</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1148</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9"/>
                  </a:ext>
                </a:extLst>
              </a:tr>
              <a:tr h="206043">
                <a:tc>
                  <a:txBody>
                    <a:bodyPr/>
                    <a:lstStyle/>
                    <a:p>
                      <a:pPr algn="ctr" fontAlgn="ctr"/>
                      <a:r>
                        <a:rPr lang="en-US" sz="1200" u="none" strike="noStrike">
                          <a:effectLst/>
                        </a:rPr>
                        <a:t>2006</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dirty="0">
                          <a:effectLst/>
                        </a:rPr>
                        <a:t>1250</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10"/>
                  </a:ext>
                </a:extLst>
              </a:tr>
            </a:tbl>
          </a:graphicData>
        </a:graphic>
      </p:graphicFrame>
      <p:graphicFrame>
        <p:nvGraphicFramePr>
          <p:cNvPr id="16" name="Table 15">
            <a:extLst>
              <a:ext uri="{FF2B5EF4-FFF2-40B4-BE49-F238E27FC236}">
                <a16:creationId xmlns:a16="http://schemas.microsoft.com/office/drawing/2014/main" id="{BB91F42E-4476-4C80-ABC2-06C42F35EBBC}"/>
              </a:ext>
            </a:extLst>
          </p:cNvPr>
          <p:cNvGraphicFramePr>
            <a:graphicFrameLocks noGrp="1"/>
          </p:cNvGraphicFramePr>
          <p:nvPr>
            <p:extLst>
              <p:ext uri="{D42A27DB-BD31-4B8C-83A1-F6EECF244321}">
                <p14:modId xmlns:p14="http://schemas.microsoft.com/office/powerpoint/2010/main" val="1998773361"/>
              </p:ext>
            </p:extLst>
          </p:nvPr>
        </p:nvGraphicFramePr>
        <p:xfrm>
          <a:off x="8110086" y="1066800"/>
          <a:ext cx="2514600" cy="2407607"/>
        </p:xfrm>
        <a:graphic>
          <a:graphicData uri="http://schemas.openxmlformats.org/drawingml/2006/table">
            <a:tbl>
              <a:tblPr>
                <a:tableStyleId>{5C22544A-7EE6-4342-B048-85BDC9FD1C3A}</a:tableStyleId>
              </a:tblPr>
              <a:tblGrid>
                <a:gridCol w="1103409">
                  <a:extLst>
                    <a:ext uri="{9D8B030D-6E8A-4147-A177-3AD203B41FA5}">
                      <a16:colId xmlns:a16="http://schemas.microsoft.com/office/drawing/2014/main" val="20000"/>
                    </a:ext>
                  </a:extLst>
                </a:gridCol>
                <a:gridCol w="1411191">
                  <a:extLst>
                    <a:ext uri="{9D8B030D-6E8A-4147-A177-3AD203B41FA5}">
                      <a16:colId xmlns:a16="http://schemas.microsoft.com/office/drawing/2014/main" val="20001"/>
                    </a:ext>
                  </a:extLst>
                </a:gridCol>
              </a:tblGrid>
              <a:tr h="291152">
                <a:tc>
                  <a:txBody>
                    <a:bodyPr/>
                    <a:lstStyle/>
                    <a:p>
                      <a:pPr algn="ctr" fontAlgn="ctr"/>
                      <a:r>
                        <a:rPr lang="en-US" sz="1200" u="none" strike="noStrike" dirty="0">
                          <a:solidFill>
                            <a:schemeClr val="bg1"/>
                          </a:solidFill>
                          <a:effectLst/>
                        </a:rPr>
                        <a:t>Year</a:t>
                      </a:r>
                      <a:endParaRPr lang="en-US" sz="1200" b="1" i="0" u="none" strike="noStrike" dirty="0">
                        <a:solidFill>
                          <a:schemeClr val="bg1"/>
                        </a:solidFill>
                        <a:effectLst/>
                        <a:latin typeface="Calibri" panose="020F0502020204030204" pitchFamily="34" charset="0"/>
                      </a:endParaRPr>
                    </a:p>
                  </a:txBody>
                  <a:tcPr marL="9525" marR="9525" marT="9525" marB="0" anchor="ctr">
                    <a:solidFill>
                      <a:schemeClr val="tx2">
                        <a:lumMod val="75000"/>
                      </a:schemeClr>
                    </a:solidFill>
                  </a:tcPr>
                </a:tc>
                <a:tc>
                  <a:txBody>
                    <a:bodyPr/>
                    <a:lstStyle/>
                    <a:p>
                      <a:pPr algn="ctr" fontAlgn="ctr"/>
                      <a:r>
                        <a:rPr lang="en-US" sz="1200" u="none" strike="noStrike" dirty="0">
                          <a:solidFill>
                            <a:schemeClr val="bg1"/>
                          </a:solidFill>
                          <a:effectLst/>
                        </a:rPr>
                        <a:t>Million </a:t>
                      </a:r>
                      <a:r>
                        <a:rPr lang="en-US" sz="1200" u="none" strike="noStrike" dirty="0" err="1">
                          <a:solidFill>
                            <a:schemeClr val="bg1"/>
                          </a:solidFill>
                          <a:effectLst/>
                        </a:rPr>
                        <a:t>Tonnes</a:t>
                      </a:r>
                      <a:r>
                        <a:rPr lang="en-US" sz="1200" u="none" strike="noStrike" dirty="0">
                          <a:solidFill>
                            <a:schemeClr val="bg1"/>
                          </a:solidFill>
                          <a:effectLst/>
                        </a:rPr>
                        <a:t> (MT)</a:t>
                      </a:r>
                      <a:endParaRPr lang="en-US" sz="1200" b="1" i="0" u="none" strike="noStrike" dirty="0">
                        <a:solidFill>
                          <a:schemeClr val="bg1"/>
                        </a:solidFill>
                        <a:effectLst/>
                        <a:latin typeface="Calibri" panose="020F0502020204030204" pitchFamily="34" charset="0"/>
                      </a:endParaRPr>
                    </a:p>
                  </a:txBody>
                  <a:tcPr marL="9525" marR="9525" marT="9525" marB="0" anchor="ctr">
                    <a:solidFill>
                      <a:schemeClr val="tx2">
                        <a:lumMod val="75000"/>
                      </a:schemeClr>
                    </a:solidFill>
                  </a:tcPr>
                </a:tc>
                <a:extLst>
                  <a:ext uri="{0D108BD9-81ED-4DB2-BD59-A6C34878D82A}">
                    <a16:rowId xmlns:a16="http://schemas.microsoft.com/office/drawing/2014/main" val="10000"/>
                  </a:ext>
                </a:extLst>
              </a:tr>
              <a:tr h="190500">
                <a:tc>
                  <a:txBody>
                    <a:bodyPr/>
                    <a:lstStyle/>
                    <a:p>
                      <a:pPr algn="ctr" fontAlgn="ctr"/>
                      <a:r>
                        <a:rPr lang="en-US" sz="1200" u="none" strike="noStrike">
                          <a:effectLst/>
                        </a:rPr>
                        <a:t>2007</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1348</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1"/>
                  </a:ext>
                </a:extLst>
              </a:tr>
              <a:tr h="190500">
                <a:tc>
                  <a:txBody>
                    <a:bodyPr/>
                    <a:lstStyle/>
                    <a:p>
                      <a:pPr algn="ctr" fontAlgn="ctr"/>
                      <a:r>
                        <a:rPr lang="en-US" sz="1200" u="none" strike="noStrike">
                          <a:effectLst/>
                        </a:rPr>
                        <a:t>2008</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1343</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2"/>
                  </a:ext>
                </a:extLst>
              </a:tr>
              <a:tr h="190500">
                <a:tc>
                  <a:txBody>
                    <a:bodyPr/>
                    <a:lstStyle/>
                    <a:p>
                      <a:pPr algn="ctr" fontAlgn="ctr"/>
                      <a:r>
                        <a:rPr lang="en-US" sz="1200" u="none" strike="noStrike">
                          <a:effectLst/>
                        </a:rPr>
                        <a:t>2009</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1239</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3"/>
                  </a:ext>
                </a:extLst>
              </a:tr>
              <a:tr h="190500">
                <a:tc>
                  <a:txBody>
                    <a:bodyPr/>
                    <a:lstStyle/>
                    <a:p>
                      <a:pPr algn="ctr" fontAlgn="ctr"/>
                      <a:r>
                        <a:rPr lang="en-US" sz="1200" u="none" strike="noStrike">
                          <a:effectLst/>
                        </a:rPr>
                        <a:t>2010</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1433</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4"/>
                  </a:ext>
                </a:extLst>
              </a:tr>
              <a:tr h="190500">
                <a:tc>
                  <a:txBody>
                    <a:bodyPr/>
                    <a:lstStyle/>
                    <a:p>
                      <a:pPr algn="ctr" fontAlgn="ctr"/>
                      <a:r>
                        <a:rPr lang="en-US" sz="1200" u="none" strike="noStrike">
                          <a:effectLst/>
                        </a:rPr>
                        <a:t>2011</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1538</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5"/>
                  </a:ext>
                </a:extLst>
              </a:tr>
              <a:tr h="190500">
                <a:tc>
                  <a:txBody>
                    <a:bodyPr/>
                    <a:lstStyle/>
                    <a:p>
                      <a:pPr algn="ctr" fontAlgn="ctr"/>
                      <a:r>
                        <a:rPr lang="en-US" sz="1200" u="none" strike="noStrike">
                          <a:effectLst/>
                        </a:rPr>
                        <a:t>2012</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1560</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6"/>
                  </a:ext>
                </a:extLst>
              </a:tr>
              <a:tr h="190500">
                <a:tc>
                  <a:txBody>
                    <a:bodyPr/>
                    <a:lstStyle/>
                    <a:p>
                      <a:pPr algn="ctr" fontAlgn="ctr"/>
                      <a:r>
                        <a:rPr lang="en-US" sz="1200" u="none" strike="noStrike" dirty="0">
                          <a:effectLst/>
                        </a:rPr>
                        <a:t>2013</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1650</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7"/>
                  </a:ext>
                </a:extLst>
              </a:tr>
              <a:tr h="190500">
                <a:tc>
                  <a:txBody>
                    <a:bodyPr/>
                    <a:lstStyle/>
                    <a:p>
                      <a:pPr algn="ctr" fontAlgn="ctr"/>
                      <a:r>
                        <a:rPr lang="en-US" sz="1200" u="none" strike="noStrike">
                          <a:effectLst/>
                        </a:rPr>
                        <a:t>2014</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1670</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8"/>
                  </a:ext>
                </a:extLst>
              </a:tr>
              <a:tr h="190500">
                <a:tc>
                  <a:txBody>
                    <a:bodyPr/>
                    <a:lstStyle/>
                    <a:p>
                      <a:pPr algn="ctr" fontAlgn="ctr"/>
                      <a:r>
                        <a:rPr lang="en-US" sz="1200" u="none" strike="noStrike">
                          <a:effectLst/>
                        </a:rPr>
                        <a:t>2015</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dirty="0">
                          <a:effectLst/>
                        </a:rPr>
                        <a:t>1621</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9"/>
                  </a:ext>
                </a:extLst>
              </a:tr>
              <a:tr h="190500">
                <a:tc>
                  <a:txBody>
                    <a:bodyPr/>
                    <a:lstStyle/>
                    <a:p>
                      <a:pPr algn="ctr" fontAlgn="ctr"/>
                      <a:r>
                        <a:rPr lang="en-US" sz="1200" b="0" i="0" u="none" strike="noStrike" dirty="0">
                          <a:solidFill>
                            <a:srgbClr val="000000"/>
                          </a:solidFill>
                          <a:effectLst/>
                          <a:latin typeface="Calibri" panose="020F0502020204030204" pitchFamily="34" charset="0"/>
                        </a:rPr>
                        <a:t>2016</a:t>
                      </a:r>
                    </a:p>
                  </a:txBody>
                  <a:tcPr marL="9525" marR="9525" marT="9525" marB="0" anchor="ctr"/>
                </a:tc>
                <a:tc>
                  <a:txBody>
                    <a:bodyPr/>
                    <a:lstStyle/>
                    <a:p>
                      <a:pPr algn="ctr" fontAlgn="ctr"/>
                      <a:r>
                        <a:rPr lang="en-US" sz="1200" b="0" i="0" u="none" strike="noStrike" dirty="0">
                          <a:solidFill>
                            <a:srgbClr val="000000"/>
                          </a:solidFill>
                          <a:effectLst/>
                          <a:latin typeface="Calibri" panose="020F0502020204030204" pitchFamily="34" charset="0"/>
                        </a:rPr>
                        <a:t>1627</a:t>
                      </a:r>
                    </a:p>
                  </a:txBody>
                  <a:tcPr marL="9525" marR="9525" marT="9525" marB="0" anchor="ctr"/>
                </a:tc>
                <a:extLst>
                  <a:ext uri="{0D108BD9-81ED-4DB2-BD59-A6C34878D82A}">
                    <a16:rowId xmlns:a16="http://schemas.microsoft.com/office/drawing/2014/main" val="10010"/>
                  </a:ext>
                </a:extLst>
              </a:tr>
              <a:tr h="190500">
                <a:tc>
                  <a:txBody>
                    <a:bodyPr/>
                    <a:lstStyle/>
                    <a:p>
                      <a:pPr algn="ctr" fontAlgn="ctr"/>
                      <a:r>
                        <a:rPr lang="en-US" sz="1200" b="0" i="0" u="none" strike="noStrike" dirty="0">
                          <a:solidFill>
                            <a:srgbClr val="000000"/>
                          </a:solidFill>
                          <a:effectLst/>
                          <a:latin typeface="Calibri" panose="020F0502020204030204" pitchFamily="34" charset="0"/>
                        </a:rPr>
                        <a:t>2017</a:t>
                      </a:r>
                    </a:p>
                  </a:txBody>
                  <a:tcPr marL="9525" marR="9525" marT="9525" marB="0" anchor="ctr"/>
                </a:tc>
                <a:tc>
                  <a:txBody>
                    <a:bodyPr/>
                    <a:lstStyle/>
                    <a:p>
                      <a:pPr algn="ctr" fontAlgn="ctr"/>
                      <a:r>
                        <a:rPr lang="en-US" sz="1200" b="0" i="0" u="none" strike="noStrike" dirty="0">
                          <a:solidFill>
                            <a:srgbClr val="000000"/>
                          </a:solidFill>
                          <a:effectLst/>
                          <a:latin typeface="Calibri" panose="020F0502020204030204" pitchFamily="34" charset="0"/>
                        </a:rPr>
                        <a:t>1689</a:t>
                      </a:r>
                    </a:p>
                  </a:txBody>
                  <a:tcPr marL="9525" marR="9525" marT="9525" marB="0" anchor="ctr"/>
                </a:tc>
                <a:extLst>
                  <a:ext uri="{0D108BD9-81ED-4DB2-BD59-A6C34878D82A}">
                    <a16:rowId xmlns:a16="http://schemas.microsoft.com/office/drawing/2014/main" val="10011"/>
                  </a:ext>
                </a:extLst>
              </a:tr>
            </a:tbl>
          </a:graphicData>
        </a:graphic>
      </p:graphicFrame>
      <p:pic>
        <p:nvPicPr>
          <p:cNvPr id="17" name="Picture 16">
            <a:extLst>
              <a:ext uri="{FF2B5EF4-FFF2-40B4-BE49-F238E27FC236}">
                <a16:creationId xmlns:a16="http://schemas.microsoft.com/office/drawing/2014/main" id="{DF34D12B-C1E7-46BA-AEFD-7EC264DC68F3}"/>
              </a:ext>
            </a:extLst>
          </p:cNvPr>
          <p:cNvPicPr>
            <a:picLocks noChangeAspect="1"/>
          </p:cNvPicPr>
          <p:nvPr/>
        </p:nvPicPr>
        <p:blipFill>
          <a:blip r:embed="rId3"/>
          <a:stretch>
            <a:fillRect/>
          </a:stretch>
        </p:blipFill>
        <p:spPr>
          <a:xfrm>
            <a:off x="2971800" y="3538662"/>
            <a:ext cx="6019800" cy="3166939"/>
          </a:xfrm>
          <a:prstGeom prst="rect">
            <a:avLst/>
          </a:prstGeom>
        </p:spPr>
      </p:pic>
    </p:spTree>
    <p:extLst>
      <p:ext uri="{BB962C8B-B14F-4D97-AF65-F5344CB8AC3E}">
        <p14:creationId xmlns:p14="http://schemas.microsoft.com/office/powerpoint/2010/main" val="20582988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1066800"/>
            <a:ext cx="9144000" cy="579120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D:\album\Pics n Details\final\Safe Express\Shree0298.jpg"/>
          <p:cNvPicPr>
            <a:picLocks noChangeAspect="1" noChangeArrowheads="1"/>
          </p:cNvPicPr>
          <p:nvPr/>
        </p:nvPicPr>
        <p:blipFill>
          <a:blip r:embed="rId2" cstate="print"/>
          <a:srcRect b="32284"/>
          <a:stretch>
            <a:fillRect/>
          </a:stretch>
        </p:blipFill>
        <p:spPr bwMode="auto">
          <a:xfrm>
            <a:off x="1524000" y="1066800"/>
            <a:ext cx="9144000" cy="5791200"/>
          </a:xfrm>
          <a:prstGeom prst="rect">
            <a:avLst/>
          </a:prstGeom>
          <a:noFill/>
        </p:spPr>
      </p:pic>
      <p:sp>
        <p:nvSpPr>
          <p:cNvPr id="9" name="Rectangle 8"/>
          <p:cNvSpPr/>
          <p:nvPr/>
        </p:nvSpPr>
        <p:spPr>
          <a:xfrm>
            <a:off x="1116531" y="1066800"/>
            <a:ext cx="9788892" cy="57912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810000" y="838200"/>
            <a:ext cx="237566" cy="369332"/>
          </a:xfrm>
          <a:prstGeom prst="rect">
            <a:avLst/>
          </a:prstGeom>
        </p:spPr>
        <p:txBody>
          <a:bodyPr wrap="none">
            <a:spAutoFit/>
          </a:bodyPr>
          <a:lstStyle/>
          <a:p>
            <a:r>
              <a:rPr lang="en-US" dirty="0"/>
              <a:t> </a:t>
            </a:r>
          </a:p>
        </p:txBody>
      </p:sp>
      <p:sp>
        <p:nvSpPr>
          <p:cNvPr id="7" name="TextBox 6"/>
          <p:cNvSpPr txBox="1"/>
          <p:nvPr/>
        </p:nvSpPr>
        <p:spPr>
          <a:xfrm>
            <a:off x="0" y="0"/>
            <a:ext cx="12192000" cy="769441"/>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p:spPr>
        <p:txBody>
          <a:bodyPr vert="horz" lIns="91440" tIns="45720" rIns="91440" bIns="45720" rtlCol="0" anchor="ctr">
            <a:normAutofit/>
          </a:bodyPr>
          <a:lstStyle/>
          <a:p>
            <a:pPr algn="ctr"/>
            <a:r>
              <a:rPr lang="en-US" sz="3200" b="1" dirty="0">
                <a:solidFill>
                  <a:schemeClr val="bg1"/>
                </a:solidFill>
                <a:latin typeface="Corbel" panose="020B0503020204020204" pitchFamily="34" charset="0"/>
              </a:rPr>
              <a:t>APPARENT STEEL USAGE PER CAPITA 2009 TO 2017</a:t>
            </a:r>
          </a:p>
        </p:txBody>
      </p:sp>
      <p:sp>
        <p:nvSpPr>
          <p:cNvPr id="11" name="Rectangle 10">
            <a:extLst>
              <a:ext uri="{FF2B5EF4-FFF2-40B4-BE49-F238E27FC236}">
                <a16:creationId xmlns:a16="http://schemas.microsoft.com/office/drawing/2014/main" id="{80A23C70-54F1-4B90-84AE-FAB713FE1E04}"/>
              </a:ext>
            </a:extLst>
          </p:cNvPr>
          <p:cNvSpPr/>
          <p:nvPr/>
        </p:nvSpPr>
        <p:spPr>
          <a:xfrm>
            <a:off x="1416238" y="1036022"/>
            <a:ext cx="3579826" cy="400110"/>
          </a:xfrm>
          <a:prstGeom prst="rect">
            <a:avLst/>
          </a:prstGeom>
        </p:spPr>
        <p:txBody>
          <a:bodyPr wrap="none">
            <a:spAutoFit/>
          </a:bodyPr>
          <a:lstStyle/>
          <a:p>
            <a:r>
              <a:rPr lang="en-US" sz="2000" b="1" dirty="0">
                <a:solidFill>
                  <a:schemeClr val="tx2">
                    <a:lumMod val="75000"/>
                  </a:schemeClr>
                </a:solidFill>
                <a:latin typeface="Swis721 Cn BT" pitchFamily="34" charset="0"/>
              </a:rPr>
              <a:t>Kilograms finished steel products</a:t>
            </a:r>
          </a:p>
        </p:txBody>
      </p:sp>
      <p:pic>
        <p:nvPicPr>
          <p:cNvPr id="12" name="Picture 11">
            <a:extLst>
              <a:ext uri="{FF2B5EF4-FFF2-40B4-BE49-F238E27FC236}">
                <a16:creationId xmlns:a16="http://schemas.microsoft.com/office/drawing/2014/main" id="{D9E61625-2F75-4A65-B380-3D3BD7780825}"/>
              </a:ext>
            </a:extLst>
          </p:cNvPr>
          <p:cNvPicPr>
            <a:picLocks noChangeAspect="1"/>
          </p:cNvPicPr>
          <p:nvPr/>
        </p:nvPicPr>
        <p:blipFill>
          <a:blip r:embed="rId3"/>
          <a:stretch>
            <a:fillRect/>
          </a:stretch>
        </p:blipFill>
        <p:spPr>
          <a:xfrm>
            <a:off x="1524000" y="1584930"/>
            <a:ext cx="9144000" cy="4998750"/>
          </a:xfrm>
          <a:prstGeom prst="rect">
            <a:avLst/>
          </a:prstGeom>
        </p:spPr>
      </p:pic>
    </p:spTree>
    <p:extLst>
      <p:ext uri="{BB962C8B-B14F-4D97-AF65-F5344CB8AC3E}">
        <p14:creationId xmlns:p14="http://schemas.microsoft.com/office/powerpoint/2010/main" val="238717293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1066800"/>
            <a:ext cx="9144000" cy="579120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D:\album\Pics n Details\final\Safe Express\Shree0298.jpg"/>
          <p:cNvPicPr>
            <a:picLocks noChangeAspect="1" noChangeArrowheads="1"/>
          </p:cNvPicPr>
          <p:nvPr/>
        </p:nvPicPr>
        <p:blipFill>
          <a:blip r:embed="rId2" cstate="print"/>
          <a:srcRect b="32284"/>
          <a:stretch>
            <a:fillRect/>
          </a:stretch>
        </p:blipFill>
        <p:spPr bwMode="auto">
          <a:xfrm>
            <a:off x="1524000" y="1066800"/>
            <a:ext cx="9144000" cy="5791200"/>
          </a:xfrm>
          <a:prstGeom prst="rect">
            <a:avLst/>
          </a:prstGeom>
          <a:noFill/>
        </p:spPr>
      </p:pic>
      <p:sp>
        <p:nvSpPr>
          <p:cNvPr id="9" name="Rectangle 8"/>
          <p:cNvSpPr/>
          <p:nvPr/>
        </p:nvSpPr>
        <p:spPr>
          <a:xfrm>
            <a:off x="1116531" y="1066800"/>
            <a:ext cx="9788892" cy="57912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810000" y="838200"/>
            <a:ext cx="237566" cy="369332"/>
          </a:xfrm>
          <a:prstGeom prst="rect">
            <a:avLst/>
          </a:prstGeom>
        </p:spPr>
        <p:txBody>
          <a:bodyPr wrap="none">
            <a:spAutoFit/>
          </a:bodyPr>
          <a:lstStyle/>
          <a:p>
            <a:r>
              <a:rPr lang="en-US" dirty="0"/>
              <a:t> </a:t>
            </a:r>
          </a:p>
        </p:txBody>
      </p:sp>
      <p:sp>
        <p:nvSpPr>
          <p:cNvPr id="7" name="TextBox 6"/>
          <p:cNvSpPr txBox="1"/>
          <p:nvPr/>
        </p:nvSpPr>
        <p:spPr>
          <a:xfrm>
            <a:off x="0" y="0"/>
            <a:ext cx="12192000" cy="769441"/>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p:spPr>
        <p:txBody>
          <a:bodyPr vert="horz" lIns="91440" tIns="45720" rIns="91440" bIns="45720" rtlCol="0" anchor="ctr">
            <a:normAutofit/>
          </a:bodyPr>
          <a:lstStyle/>
          <a:p>
            <a:pPr algn="ctr"/>
            <a:r>
              <a:rPr lang="en-US" sz="3200" b="1" dirty="0">
                <a:solidFill>
                  <a:schemeClr val="bg1"/>
                </a:solidFill>
                <a:latin typeface="Corbel" panose="020B0503020204020204" pitchFamily="34" charset="0"/>
              </a:rPr>
              <a:t>APPARENT STEEL USAGE PER CAPITA 2017</a:t>
            </a:r>
          </a:p>
        </p:txBody>
      </p:sp>
      <p:sp>
        <p:nvSpPr>
          <p:cNvPr id="10" name="Rectangle 9">
            <a:extLst>
              <a:ext uri="{FF2B5EF4-FFF2-40B4-BE49-F238E27FC236}">
                <a16:creationId xmlns:a16="http://schemas.microsoft.com/office/drawing/2014/main" id="{2AFB8DF7-1252-4190-AEAC-76E6512A955E}"/>
              </a:ext>
            </a:extLst>
          </p:cNvPr>
          <p:cNvSpPr/>
          <p:nvPr/>
        </p:nvSpPr>
        <p:spPr>
          <a:xfrm>
            <a:off x="1523999" y="1104781"/>
            <a:ext cx="4305987" cy="400110"/>
          </a:xfrm>
          <a:prstGeom prst="rect">
            <a:avLst/>
          </a:prstGeom>
        </p:spPr>
        <p:txBody>
          <a:bodyPr wrap="none">
            <a:spAutoFit/>
          </a:bodyPr>
          <a:lstStyle/>
          <a:p>
            <a:r>
              <a:rPr lang="en-US" sz="2000" b="1" dirty="0">
                <a:solidFill>
                  <a:schemeClr val="tx2">
                    <a:lumMod val="75000"/>
                  </a:schemeClr>
                </a:solidFill>
                <a:latin typeface="Swis721 Cn BT" pitchFamily="34" charset="0"/>
              </a:rPr>
              <a:t>Kilograms finished steel products - 2017</a:t>
            </a:r>
          </a:p>
        </p:txBody>
      </p:sp>
      <p:graphicFrame>
        <p:nvGraphicFramePr>
          <p:cNvPr id="13" name="Chart 12">
            <a:extLst>
              <a:ext uri="{FF2B5EF4-FFF2-40B4-BE49-F238E27FC236}">
                <a16:creationId xmlns:a16="http://schemas.microsoft.com/office/drawing/2014/main" id="{90ABBD97-39BB-4B7B-AE41-0640347B3BBA}"/>
              </a:ext>
            </a:extLst>
          </p:cNvPr>
          <p:cNvGraphicFramePr>
            <a:graphicFrameLocks/>
          </p:cNvGraphicFramePr>
          <p:nvPr>
            <p:extLst>
              <p:ext uri="{D42A27DB-BD31-4B8C-83A1-F6EECF244321}">
                <p14:modId xmlns:p14="http://schemas.microsoft.com/office/powerpoint/2010/main" val="4268438450"/>
              </p:ext>
            </p:extLst>
          </p:nvPr>
        </p:nvGraphicFramePr>
        <p:xfrm>
          <a:off x="1541646" y="1740805"/>
          <a:ext cx="9126353" cy="44431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6914484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D:\album\AP-0566 L&amp;T METRO STATIONS (HABSIGUDA).jpg"/>
          <p:cNvPicPr>
            <a:picLocks noChangeAspect="1" noChangeArrowheads="1"/>
          </p:cNvPicPr>
          <p:nvPr/>
        </p:nvPicPr>
        <p:blipFill>
          <a:blip r:embed="rId2" cstate="print"/>
          <a:srcRect l="9259" t="18107" r="12037" b="4527"/>
          <a:stretch>
            <a:fillRect/>
          </a:stretch>
        </p:blipFill>
        <p:spPr bwMode="auto">
          <a:xfrm>
            <a:off x="1524000" y="1143000"/>
            <a:ext cx="9144000" cy="5715000"/>
          </a:xfrm>
          <a:prstGeom prst="rect">
            <a:avLst/>
          </a:prstGeom>
          <a:noFill/>
        </p:spPr>
      </p:pic>
      <p:sp>
        <p:nvSpPr>
          <p:cNvPr id="4" name="Rectangle 3"/>
          <p:cNvSpPr/>
          <p:nvPr/>
        </p:nvSpPr>
        <p:spPr>
          <a:xfrm>
            <a:off x="1331494" y="998620"/>
            <a:ext cx="9529010" cy="585937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524001" y="1573818"/>
            <a:ext cx="9143999" cy="4708981"/>
          </a:xfrm>
          <a:prstGeom prst="rect">
            <a:avLst/>
          </a:prstGeom>
        </p:spPr>
        <p:txBody>
          <a:bodyPr wrap="square">
            <a:spAutoFit/>
          </a:bodyPr>
          <a:lstStyle/>
          <a:p>
            <a:r>
              <a:rPr lang="en-US" sz="2000" b="1" dirty="0">
                <a:latin typeface="Corbel" panose="020B0503020204020204" pitchFamily="34" charset="0"/>
                <a:cs typeface="Tahoma" pitchFamily="34" charset="0"/>
              </a:rPr>
              <a:t>1) Ability to span long distance:</a:t>
            </a:r>
          </a:p>
          <a:p>
            <a:pPr marL="800100" lvl="1" indent="-342900">
              <a:buFont typeface="Wingdings" panose="05000000000000000000" pitchFamily="2" charset="2"/>
              <a:buChar char="v"/>
            </a:pPr>
            <a:r>
              <a:rPr lang="en-US" sz="2000" dirty="0">
                <a:latin typeface="Corbel" panose="020B0503020204020204" pitchFamily="34" charset="0"/>
                <a:cs typeface="Tahoma" pitchFamily="34" charset="0"/>
              </a:rPr>
              <a:t>Steel is good for clear/longer span. With steel, providing column less space is much economical than RCC</a:t>
            </a:r>
          </a:p>
          <a:p>
            <a:endParaRPr lang="en-US" sz="2000" dirty="0">
              <a:latin typeface="Corbel" panose="020B0503020204020204" pitchFamily="34" charset="0"/>
              <a:cs typeface="Tahoma" pitchFamily="34" charset="0"/>
            </a:endParaRPr>
          </a:p>
          <a:p>
            <a:r>
              <a:rPr lang="en-US" sz="2000" b="1" dirty="0">
                <a:latin typeface="Corbel" panose="020B0503020204020204" pitchFamily="34" charset="0"/>
                <a:cs typeface="Tahoma" pitchFamily="34" charset="0"/>
              </a:rPr>
              <a:t>2) Faster occupancy:</a:t>
            </a:r>
          </a:p>
          <a:p>
            <a:pPr marL="800100" lvl="1" indent="-342900">
              <a:buFont typeface="Wingdings" panose="05000000000000000000" pitchFamily="2" charset="2"/>
              <a:buChar char="v"/>
            </a:pPr>
            <a:r>
              <a:rPr lang="en-US" sz="2000" dirty="0">
                <a:latin typeface="Corbel" panose="020B0503020204020204" pitchFamily="34" charset="0"/>
                <a:cs typeface="Tahoma" pitchFamily="34" charset="0"/>
              </a:rPr>
              <a:t>With PEBs, we can save 20-25% time in construction for industrial buildings  &amp; around 40% for multistoried buildings. </a:t>
            </a:r>
            <a:r>
              <a:rPr lang="en-US" sz="2000" b="1" dirty="0">
                <a:latin typeface="Corbel" panose="020B0503020204020204" pitchFamily="34" charset="0"/>
                <a:cs typeface="Tahoma" pitchFamily="34" charset="0"/>
              </a:rPr>
              <a:t>Early occupancy generates early returns.</a:t>
            </a:r>
          </a:p>
          <a:p>
            <a:endParaRPr lang="en-US" sz="2000" b="1" dirty="0">
              <a:latin typeface="Corbel" panose="020B0503020204020204" pitchFamily="34" charset="0"/>
              <a:cs typeface="Tahoma" pitchFamily="34" charset="0"/>
            </a:endParaRPr>
          </a:p>
          <a:p>
            <a:r>
              <a:rPr lang="en-US" sz="2000" b="1" dirty="0">
                <a:latin typeface="Corbel" panose="020B0503020204020204" pitchFamily="34" charset="0"/>
                <a:cs typeface="Tahoma" pitchFamily="34" charset="0"/>
              </a:rPr>
              <a:t>3) Cost efficiency:</a:t>
            </a:r>
          </a:p>
          <a:p>
            <a:pPr marL="800100" lvl="1" indent="-342900">
              <a:buFont typeface="Wingdings" panose="05000000000000000000" pitchFamily="2" charset="2"/>
              <a:buChar char="v"/>
            </a:pPr>
            <a:r>
              <a:rPr lang="en-US" sz="2000" dirty="0">
                <a:latin typeface="Corbel" panose="020B0503020204020204" pitchFamily="34" charset="0"/>
                <a:cs typeface="Tahoma" pitchFamily="34" charset="0"/>
              </a:rPr>
              <a:t>Optimized design results in less usage of steel and  cost</a:t>
            </a:r>
          </a:p>
          <a:p>
            <a:endParaRPr lang="en-US" sz="2000" dirty="0">
              <a:latin typeface="Corbel" panose="020B0503020204020204" pitchFamily="34" charset="0"/>
              <a:cs typeface="Tahoma" pitchFamily="34" charset="0"/>
            </a:endParaRPr>
          </a:p>
          <a:p>
            <a:r>
              <a:rPr lang="en-US" sz="2000" b="1" dirty="0">
                <a:latin typeface="Corbel" panose="020B0503020204020204" pitchFamily="34" charset="0"/>
                <a:cs typeface="Tahoma" pitchFamily="34" charset="0"/>
              </a:rPr>
              <a:t>4) Flexibility of expansion:</a:t>
            </a:r>
          </a:p>
          <a:p>
            <a:pPr marL="800100" lvl="1" indent="-342900">
              <a:buFont typeface="Wingdings" panose="05000000000000000000" pitchFamily="2" charset="2"/>
              <a:buChar char="v"/>
            </a:pPr>
            <a:r>
              <a:rPr lang="en-US" sz="2000" dirty="0">
                <a:latin typeface="Corbel" panose="020B0503020204020204" pitchFamily="34" charset="0"/>
                <a:cs typeface="Tahoma" pitchFamily="34" charset="0"/>
              </a:rPr>
              <a:t>PEBs are easy to expand or modify in future</a:t>
            </a:r>
          </a:p>
          <a:p>
            <a:r>
              <a:rPr lang="en-US" sz="2000" dirty="0">
                <a:latin typeface="Corbel" panose="020B0503020204020204" pitchFamily="34" charset="0"/>
                <a:cs typeface="Tahoma" pitchFamily="34" charset="0"/>
              </a:rPr>
              <a:t>   </a:t>
            </a:r>
            <a:r>
              <a:rPr lang="en-US" sz="2000" b="1" dirty="0">
                <a:solidFill>
                  <a:schemeClr val="tx2">
                    <a:lumMod val="60000"/>
                    <a:lumOff val="40000"/>
                  </a:schemeClr>
                </a:solidFill>
                <a:latin typeface="Corbel" panose="020B0503020204020204" pitchFamily="34" charset="0"/>
                <a:cs typeface="Tahoma" pitchFamily="34" charset="0"/>
              </a:rPr>
              <a:t>  </a:t>
            </a:r>
            <a:endParaRPr lang="en-US" sz="2000" dirty="0">
              <a:latin typeface="Corbel" panose="020B0503020204020204" pitchFamily="34" charset="0"/>
              <a:cs typeface="Tahoma" pitchFamily="34" charset="0"/>
            </a:endParaRPr>
          </a:p>
        </p:txBody>
      </p:sp>
      <p:sp>
        <p:nvSpPr>
          <p:cNvPr id="3" name="TextBox 2"/>
          <p:cNvSpPr txBox="1"/>
          <p:nvPr/>
        </p:nvSpPr>
        <p:spPr>
          <a:xfrm>
            <a:off x="0" y="0"/>
            <a:ext cx="12192000" cy="813375"/>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p:spPr>
        <p:txBody>
          <a:bodyPr vert="horz" lIns="91440" tIns="45720" rIns="91440" bIns="45720" rtlCol="0" anchor="ctr">
            <a:normAutofit/>
          </a:bodyPr>
          <a:lstStyle/>
          <a:p>
            <a:pPr algn="ctr">
              <a:spcBef>
                <a:spcPct val="0"/>
              </a:spcBef>
            </a:pPr>
            <a:r>
              <a:rPr lang="en-US" sz="3200" b="1" dirty="0">
                <a:solidFill>
                  <a:schemeClr val="bg1"/>
                </a:solidFill>
                <a:latin typeface="Corbel" panose="020B0503020204020204" pitchFamily="34" charset="0"/>
                <a:ea typeface="+mj-ea"/>
                <a:cs typeface="+mj-cs"/>
              </a:rPr>
              <a:t>ADVANTAGES OF PEB</a:t>
            </a:r>
          </a:p>
        </p:txBody>
      </p:sp>
    </p:spTree>
    <p:extLst>
      <p:ext uri="{BB962C8B-B14F-4D97-AF65-F5344CB8AC3E}">
        <p14:creationId xmlns:p14="http://schemas.microsoft.com/office/powerpoint/2010/main" val="2150559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D:\album\AP-0566 L&amp;T METRO STATIONS (HABSIGUDA).jpg"/>
          <p:cNvPicPr>
            <a:picLocks noChangeAspect="1" noChangeArrowheads="1"/>
          </p:cNvPicPr>
          <p:nvPr/>
        </p:nvPicPr>
        <p:blipFill>
          <a:blip r:embed="rId2" cstate="print"/>
          <a:srcRect l="9259" t="18107" r="12037" b="4527"/>
          <a:stretch>
            <a:fillRect/>
          </a:stretch>
        </p:blipFill>
        <p:spPr bwMode="auto">
          <a:xfrm>
            <a:off x="1524000" y="1143000"/>
            <a:ext cx="9144000" cy="5715000"/>
          </a:xfrm>
          <a:prstGeom prst="rect">
            <a:avLst/>
          </a:prstGeom>
          <a:noFill/>
        </p:spPr>
      </p:pic>
      <p:sp>
        <p:nvSpPr>
          <p:cNvPr id="4" name="Rectangle 3"/>
          <p:cNvSpPr/>
          <p:nvPr/>
        </p:nvSpPr>
        <p:spPr>
          <a:xfrm>
            <a:off x="1331494" y="1017870"/>
            <a:ext cx="9529010" cy="585937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523999" y="1265810"/>
            <a:ext cx="9143999" cy="5016758"/>
          </a:xfrm>
          <a:prstGeom prst="rect">
            <a:avLst/>
          </a:prstGeom>
        </p:spPr>
        <p:txBody>
          <a:bodyPr wrap="square">
            <a:spAutoFit/>
          </a:bodyPr>
          <a:lstStyle/>
          <a:p>
            <a:r>
              <a:rPr lang="en-US" sz="2000" b="1" dirty="0">
                <a:latin typeface="Corbel" panose="020B0503020204020204" pitchFamily="34" charset="0"/>
                <a:cs typeface="Tahoma" pitchFamily="34" charset="0"/>
              </a:rPr>
              <a:t> 5)</a:t>
            </a:r>
            <a:r>
              <a:rPr lang="en-US" sz="2000" dirty="0">
                <a:latin typeface="Corbel" panose="020B0503020204020204" pitchFamily="34" charset="0"/>
                <a:cs typeface="Tahoma" pitchFamily="34" charset="0"/>
              </a:rPr>
              <a:t> </a:t>
            </a:r>
            <a:r>
              <a:rPr lang="en-US" sz="2000" b="1" dirty="0">
                <a:latin typeface="Corbel" panose="020B0503020204020204" pitchFamily="34" charset="0"/>
                <a:cs typeface="Tahoma" pitchFamily="34" charset="0"/>
              </a:rPr>
              <a:t>Low maintenance</a:t>
            </a:r>
            <a:r>
              <a:rPr lang="en-US" sz="2000" dirty="0">
                <a:latin typeface="Corbel" pitchFamily="34" charset="0"/>
                <a:cs typeface="Tahoma" pitchFamily="34" charset="0"/>
              </a:rPr>
              <a:t>:</a:t>
            </a:r>
          </a:p>
          <a:p>
            <a:pPr marL="800100" lvl="1" indent="-342900">
              <a:buFont typeface="Wingdings" panose="05000000000000000000" pitchFamily="2" charset="2"/>
              <a:buChar char="v"/>
            </a:pPr>
            <a:r>
              <a:rPr lang="en-US" sz="2000" dirty="0">
                <a:latin typeface="Corbel" pitchFamily="34" charset="0"/>
                <a:cs typeface="Tahoma" pitchFamily="34" charset="0"/>
              </a:rPr>
              <a:t>PEBs need very minimal maintenance</a:t>
            </a:r>
          </a:p>
          <a:p>
            <a:endParaRPr lang="en-US" sz="2000" dirty="0">
              <a:latin typeface="Corbel" pitchFamily="34" charset="0"/>
              <a:cs typeface="Tahoma" pitchFamily="34" charset="0"/>
            </a:endParaRPr>
          </a:p>
          <a:p>
            <a:pPr lvl="0"/>
            <a:r>
              <a:rPr lang="en-US" sz="2000" b="1" dirty="0">
                <a:latin typeface="Corbel" panose="020B0503020204020204" pitchFamily="34" charset="0"/>
                <a:cs typeface="Tahoma" pitchFamily="34" charset="0"/>
              </a:rPr>
              <a:t>6) Earthquake &amp; Hurricane resistant:</a:t>
            </a:r>
          </a:p>
          <a:p>
            <a:pPr marL="800100" lvl="1" indent="-342900">
              <a:buFont typeface="Wingdings" panose="05000000000000000000" pitchFamily="2" charset="2"/>
              <a:buChar char="v"/>
            </a:pPr>
            <a:r>
              <a:rPr lang="en-US" sz="2000" dirty="0">
                <a:latin typeface="Corbel" pitchFamily="34" charset="0"/>
                <a:cs typeface="Tahoma" pitchFamily="34" charset="0"/>
              </a:rPr>
              <a:t>PEBs are designed to take care of earthquake/hurricane impact</a:t>
            </a:r>
          </a:p>
          <a:p>
            <a:endParaRPr lang="en-US" sz="2000" dirty="0">
              <a:latin typeface="Corbel" pitchFamily="34" charset="0"/>
              <a:cs typeface="Tahoma" pitchFamily="34" charset="0"/>
            </a:endParaRPr>
          </a:p>
          <a:p>
            <a:r>
              <a:rPr lang="en-US" sz="2000" b="1" dirty="0">
                <a:latin typeface="Corbel" panose="020B0503020204020204" pitchFamily="34" charset="0"/>
                <a:cs typeface="Tahoma" pitchFamily="34" charset="0"/>
              </a:rPr>
              <a:t>7) Single-source responsibility:</a:t>
            </a:r>
          </a:p>
          <a:p>
            <a:pPr marL="800100" lvl="1" indent="-342900">
              <a:buFont typeface="Wingdings" panose="05000000000000000000" pitchFamily="2" charset="2"/>
              <a:buChar char="v"/>
            </a:pPr>
            <a:r>
              <a:rPr lang="en-US" sz="2000" dirty="0">
                <a:latin typeface="Corbel" pitchFamily="34" charset="0"/>
                <a:cs typeface="Tahoma" pitchFamily="34" charset="0"/>
              </a:rPr>
              <a:t>In PEBs, responsibility starting from design till erection lies in single hand, hence no hassle of  multiple agencies  </a:t>
            </a:r>
          </a:p>
          <a:p>
            <a:pPr marL="930275" indent="-1509713"/>
            <a:endParaRPr lang="en-US" sz="2000" dirty="0">
              <a:latin typeface="Corbel" pitchFamily="34" charset="0"/>
              <a:cs typeface="Tahoma" pitchFamily="34" charset="0"/>
            </a:endParaRPr>
          </a:p>
          <a:p>
            <a:r>
              <a:rPr lang="en-US" sz="2000" b="1" dirty="0">
                <a:latin typeface="Corbel" panose="020B0503020204020204" pitchFamily="34" charset="0"/>
                <a:cs typeface="Tahoma" pitchFamily="34" charset="0"/>
              </a:rPr>
              <a:t>8) Factory controlled Quality:</a:t>
            </a:r>
          </a:p>
          <a:p>
            <a:pPr marL="800100" lvl="1" indent="-342900">
              <a:buFont typeface="Wingdings" panose="05000000000000000000" pitchFamily="2" charset="2"/>
              <a:buChar char="v"/>
            </a:pPr>
            <a:r>
              <a:rPr lang="en-US" sz="2000" dirty="0">
                <a:latin typeface="Corbel" pitchFamily="34" charset="0"/>
                <a:cs typeface="Tahoma" pitchFamily="34" charset="0"/>
              </a:rPr>
              <a:t>From raw material till finish, at every stage, quality is been controlled       thoroughly</a:t>
            </a:r>
          </a:p>
          <a:p>
            <a:pPr marL="868363" indent="-1447800"/>
            <a:endParaRPr lang="en-US" sz="2000" dirty="0">
              <a:latin typeface="Corbel" pitchFamily="34" charset="0"/>
              <a:cs typeface="Tahoma" pitchFamily="34" charset="0"/>
            </a:endParaRPr>
          </a:p>
          <a:p>
            <a:pPr marL="868363" indent="-1447800"/>
            <a:r>
              <a:rPr lang="en-US" sz="2000" b="1" dirty="0">
                <a:latin typeface="Corbel" pitchFamily="34" charset="0"/>
                <a:cs typeface="Tahoma" pitchFamily="34" charset="0"/>
              </a:rPr>
              <a:t>9) Re-locatable: </a:t>
            </a:r>
          </a:p>
          <a:p>
            <a:pPr marL="800100" lvl="1" indent="-342900">
              <a:buFont typeface="Wingdings" panose="05000000000000000000" pitchFamily="2" charset="2"/>
              <a:buChar char="v"/>
            </a:pPr>
            <a:r>
              <a:rPr lang="en-US" sz="2000" dirty="0">
                <a:latin typeface="Corbel" panose="020B0503020204020204" pitchFamily="34" charset="0"/>
                <a:cs typeface="Tahoma" pitchFamily="34" charset="0"/>
              </a:rPr>
              <a:t>PEB buildings can be dismantled and re erected at other locations    </a:t>
            </a:r>
            <a:r>
              <a:rPr lang="en-US" sz="2000" b="1" dirty="0">
                <a:solidFill>
                  <a:schemeClr val="tx2">
                    <a:lumMod val="60000"/>
                    <a:lumOff val="40000"/>
                  </a:schemeClr>
                </a:solidFill>
                <a:latin typeface="Corbel" panose="020B0503020204020204" pitchFamily="34" charset="0"/>
                <a:cs typeface="Tahoma" pitchFamily="34" charset="0"/>
              </a:rPr>
              <a:t>  </a:t>
            </a:r>
            <a:endParaRPr lang="en-US" sz="2000" dirty="0">
              <a:latin typeface="Corbel" panose="020B0503020204020204" pitchFamily="34" charset="0"/>
              <a:cs typeface="Tahoma" pitchFamily="34" charset="0"/>
            </a:endParaRPr>
          </a:p>
        </p:txBody>
      </p:sp>
      <p:sp>
        <p:nvSpPr>
          <p:cNvPr id="3" name="TextBox 2"/>
          <p:cNvSpPr txBox="1"/>
          <p:nvPr/>
        </p:nvSpPr>
        <p:spPr>
          <a:xfrm>
            <a:off x="0" y="0"/>
            <a:ext cx="12192000" cy="813375"/>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p:spPr>
        <p:txBody>
          <a:bodyPr vert="horz" lIns="91440" tIns="45720" rIns="91440" bIns="45720" rtlCol="0" anchor="ctr">
            <a:normAutofit/>
          </a:bodyPr>
          <a:lstStyle/>
          <a:p>
            <a:pPr algn="ctr">
              <a:spcBef>
                <a:spcPct val="0"/>
              </a:spcBef>
            </a:pPr>
            <a:r>
              <a:rPr lang="en-US" sz="3200" b="1" dirty="0">
                <a:solidFill>
                  <a:schemeClr val="bg1"/>
                </a:solidFill>
                <a:latin typeface="Corbel" panose="020B0503020204020204" pitchFamily="34" charset="0"/>
                <a:ea typeface="+mj-ea"/>
                <a:cs typeface="+mj-cs"/>
              </a:rPr>
              <a:t>ADVANTAGES OF PEB</a:t>
            </a:r>
          </a:p>
        </p:txBody>
      </p:sp>
    </p:spTree>
    <p:extLst>
      <p:ext uri="{BB962C8B-B14F-4D97-AF65-F5344CB8AC3E}">
        <p14:creationId xmlns:p14="http://schemas.microsoft.com/office/powerpoint/2010/main" val="2759863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12192000" cy="813375"/>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p:spPr>
        <p:txBody>
          <a:bodyPr vert="horz" lIns="91440" tIns="45720" rIns="91440" bIns="45720" rtlCol="0" anchor="ctr">
            <a:normAutofit/>
          </a:bodyPr>
          <a:lstStyle/>
          <a:p>
            <a:pPr algn="ctr">
              <a:spcBef>
                <a:spcPct val="0"/>
              </a:spcBef>
            </a:pPr>
            <a:r>
              <a:rPr lang="en-US" sz="3200" b="1" dirty="0">
                <a:solidFill>
                  <a:schemeClr val="bg1"/>
                </a:solidFill>
                <a:latin typeface="Corbel" panose="020B0503020204020204" pitchFamily="34" charset="0"/>
              </a:rPr>
              <a:t>PEB V/S CONVENTIONAL</a:t>
            </a:r>
            <a:endParaRPr lang="en-US" sz="3200" b="1" dirty="0">
              <a:solidFill>
                <a:schemeClr val="bg1"/>
              </a:solidFill>
              <a:latin typeface="Corbel" panose="020B0503020204020204" pitchFamily="34" charset="0"/>
              <a:ea typeface="+mj-ea"/>
              <a:cs typeface="+mj-cs"/>
            </a:endParaRPr>
          </a:p>
        </p:txBody>
      </p:sp>
      <p:pic>
        <p:nvPicPr>
          <p:cNvPr id="6" name="Picture 2">
            <a:extLst>
              <a:ext uri="{FF2B5EF4-FFF2-40B4-BE49-F238E27FC236}">
                <a16:creationId xmlns:a16="http://schemas.microsoft.com/office/drawing/2014/main" id="{A6BE0DAD-EF76-4BC5-AFBE-39C250EBA50B}"/>
              </a:ext>
            </a:extLst>
          </p:cNvPr>
          <p:cNvPicPr>
            <a:picLocks noChangeAspect="1" noChangeArrowheads="1"/>
          </p:cNvPicPr>
          <p:nvPr/>
        </p:nvPicPr>
        <p:blipFill>
          <a:blip r:embed="rId2" cstate="print"/>
          <a:srcRect b="14474"/>
          <a:stretch>
            <a:fillRect/>
          </a:stretch>
        </p:blipFill>
        <p:spPr bwMode="auto">
          <a:xfrm>
            <a:off x="1398872" y="1206368"/>
            <a:ext cx="9571952" cy="5184807"/>
          </a:xfrm>
          <a:prstGeom prst="rect">
            <a:avLst/>
          </a:prstGeom>
          <a:noFill/>
          <a:ln w="9525">
            <a:noFill/>
            <a:miter lim="800000"/>
            <a:headEnd/>
            <a:tailEnd/>
          </a:ln>
          <a:effectLst/>
        </p:spPr>
      </p:pic>
    </p:spTree>
    <p:extLst>
      <p:ext uri="{BB962C8B-B14F-4D97-AF65-F5344CB8AC3E}">
        <p14:creationId xmlns:p14="http://schemas.microsoft.com/office/powerpoint/2010/main" val="1630968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38200"/>
          </a:xfr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p:spPr>
        <p:txBody>
          <a:bodyPr vert="horz" lIns="91440" tIns="45720" rIns="91440" bIns="45720" rtlCol="0" anchor="ctr">
            <a:normAutofit/>
          </a:bodyPr>
          <a:lstStyle/>
          <a:p>
            <a:pPr algn="ctr"/>
            <a:r>
              <a:rPr lang="en-US" sz="3200" b="1" dirty="0">
                <a:solidFill>
                  <a:schemeClr val="bg1"/>
                </a:solidFill>
                <a:latin typeface="Corbel" panose="020B0503020204020204" pitchFamily="34" charset="0"/>
              </a:rPr>
              <a:t>PEB V/S CONVENTIONAL</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70074102"/>
              </p:ext>
            </p:extLst>
          </p:nvPr>
        </p:nvGraphicFramePr>
        <p:xfrm>
          <a:off x="770020" y="990601"/>
          <a:ext cx="10520413" cy="5733911"/>
        </p:xfrm>
        <a:graphic>
          <a:graphicData uri="http://schemas.openxmlformats.org/drawingml/2006/table">
            <a:tbl>
              <a:tblPr firstRow="1" bandRow="1">
                <a:tableStyleId>{5C22544A-7EE6-4342-B048-85BDC9FD1C3A}</a:tableStyleId>
              </a:tblPr>
              <a:tblGrid>
                <a:gridCol w="2279422">
                  <a:extLst>
                    <a:ext uri="{9D8B030D-6E8A-4147-A177-3AD203B41FA5}">
                      <a16:colId xmlns:a16="http://schemas.microsoft.com/office/drawing/2014/main" val="20000"/>
                    </a:ext>
                  </a:extLst>
                </a:gridCol>
                <a:gridCol w="4032826">
                  <a:extLst>
                    <a:ext uri="{9D8B030D-6E8A-4147-A177-3AD203B41FA5}">
                      <a16:colId xmlns:a16="http://schemas.microsoft.com/office/drawing/2014/main" val="20001"/>
                    </a:ext>
                  </a:extLst>
                </a:gridCol>
                <a:gridCol w="4208165">
                  <a:extLst>
                    <a:ext uri="{9D8B030D-6E8A-4147-A177-3AD203B41FA5}">
                      <a16:colId xmlns:a16="http://schemas.microsoft.com/office/drawing/2014/main" val="20002"/>
                    </a:ext>
                  </a:extLst>
                </a:gridCol>
              </a:tblGrid>
              <a:tr h="415520">
                <a:tc>
                  <a:txBody>
                    <a:bodyPr/>
                    <a:lstStyle/>
                    <a:p>
                      <a:endParaRPr lang="en-US" dirty="0"/>
                    </a:p>
                  </a:txBody>
                  <a:tcPr/>
                </a:tc>
                <a:tc>
                  <a:txBody>
                    <a:bodyPr/>
                    <a:lstStyle/>
                    <a:p>
                      <a:pPr algn="ctr"/>
                      <a:r>
                        <a:rPr lang="en-US" sz="2400" dirty="0"/>
                        <a:t>PEB</a:t>
                      </a:r>
                    </a:p>
                  </a:txBody>
                  <a:tcPr/>
                </a:tc>
                <a:tc>
                  <a:txBody>
                    <a:bodyPr/>
                    <a:lstStyle/>
                    <a:p>
                      <a:pPr marL="0" algn="ctr" defTabSz="914400" rtl="0" eaLnBrk="1" latinLnBrk="0" hangingPunct="1"/>
                      <a:r>
                        <a:rPr lang="en-US" sz="2400" b="1" kern="1200" dirty="0">
                          <a:solidFill>
                            <a:schemeClr val="lt1"/>
                          </a:solidFill>
                          <a:latin typeface="+mn-lt"/>
                          <a:ea typeface="+mn-ea"/>
                          <a:cs typeface="+mn-cs"/>
                        </a:rPr>
                        <a:t>CONVENTIONAL</a:t>
                      </a:r>
                    </a:p>
                  </a:txBody>
                  <a:tcPr/>
                </a:tc>
                <a:extLst>
                  <a:ext uri="{0D108BD9-81ED-4DB2-BD59-A6C34878D82A}">
                    <a16:rowId xmlns:a16="http://schemas.microsoft.com/office/drawing/2014/main" val="10000"/>
                  </a:ext>
                </a:extLst>
              </a:tr>
              <a:tr h="415520">
                <a:tc>
                  <a:txBody>
                    <a:bodyPr/>
                    <a:lstStyle/>
                    <a:p>
                      <a:r>
                        <a:rPr lang="en-US" dirty="0"/>
                        <a:t>Quality</a:t>
                      </a:r>
                    </a:p>
                  </a:txBody>
                  <a:tcPr/>
                </a:tc>
                <a:tc>
                  <a:txBody>
                    <a:bodyPr/>
                    <a:lstStyle/>
                    <a:p>
                      <a:r>
                        <a:rPr lang="en-US" dirty="0"/>
                        <a:t>Factory controlled quality</a:t>
                      </a:r>
                    </a:p>
                  </a:txBody>
                  <a:tcPr/>
                </a:tc>
                <a:tc>
                  <a:txBody>
                    <a:bodyPr/>
                    <a:lstStyle/>
                    <a:p>
                      <a:r>
                        <a:rPr lang="en-US" dirty="0"/>
                        <a:t>Difficult</a:t>
                      </a:r>
                      <a:r>
                        <a:rPr lang="en-US" baseline="0" dirty="0"/>
                        <a:t> to assure the quality due site fabrication</a:t>
                      </a:r>
                      <a:endParaRPr lang="en-US" dirty="0"/>
                    </a:p>
                  </a:txBody>
                  <a:tcPr/>
                </a:tc>
                <a:extLst>
                  <a:ext uri="{0D108BD9-81ED-4DB2-BD59-A6C34878D82A}">
                    <a16:rowId xmlns:a16="http://schemas.microsoft.com/office/drawing/2014/main" val="10001"/>
                  </a:ext>
                </a:extLst>
              </a:tr>
              <a:tr h="544600">
                <a:tc>
                  <a:txBody>
                    <a:bodyPr/>
                    <a:lstStyle/>
                    <a:p>
                      <a:r>
                        <a:rPr lang="en-US" dirty="0"/>
                        <a:t>Foundations</a:t>
                      </a:r>
                    </a:p>
                  </a:txBody>
                  <a:tcPr/>
                </a:tc>
                <a:tc>
                  <a:txBody>
                    <a:bodyPr/>
                    <a:lstStyle/>
                    <a:p>
                      <a:r>
                        <a:rPr lang="en-US" sz="1800" kern="1200" baseline="0" dirty="0">
                          <a:solidFill>
                            <a:schemeClr val="dk1"/>
                          </a:solidFill>
                          <a:latin typeface="+mn-lt"/>
                          <a:ea typeface="+mn-ea"/>
                          <a:cs typeface="+mn-cs"/>
                        </a:rPr>
                        <a:t>Simple design, easy to construct and light weight</a:t>
                      </a:r>
                      <a:endParaRPr lang="en-US" dirty="0"/>
                    </a:p>
                  </a:txBody>
                  <a:tcPr/>
                </a:tc>
                <a:tc>
                  <a:txBody>
                    <a:bodyPr/>
                    <a:lstStyle/>
                    <a:p>
                      <a:r>
                        <a:rPr lang="en-US" sz="1800" kern="1200" baseline="0" dirty="0">
                          <a:solidFill>
                            <a:schemeClr val="dk1"/>
                          </a:solidFill>
                          <a:latin typeface="+mn-lt"/>
                          <a:ea typeface="+mn-ea"/>
                          <a:cs typeface="+mn-cs"/>
                        </a:rPr>
                        <a:t>Extensive, heavy foundations required</a:t>
                      </a:r>
                      <a:endParaRPr lang="en-US" dirty="0"/>
                    </a:p>
                  </a:txBody>
                  <a:tcPr/>
                </a:tc>
                <a:extLst>
                  <a:ext uri="{0D108BD9-81ED-4DB2-BD59-A6C34878D82A}">
                    <a16:rowId xmlns:a16="http://schemas.microsoft.com/office/drawing/2014/main" val="10002"/>
                  </a:ext>
                </a:extLst>
              </a:tr>
              <a:tr h="717198">
                <a:tc>
                  <a:txBody>
                    <a:bodyPr/>
                    <a:lstStyle/>
                    <a:p>
                      <a:r>
                        <a:rPr lang="en-US" dirty="0"/>
                        <a:t>Erection Cost &amp; Time</a:t>
                      </a:r>
                    </a:p>
                  </a:txBody>
                  <a:tcPr/>
                </a:tc>
                <a:tc>
                  <a:txBody>
                    <a:bodyPr/>
                    <a:lstStyle/>
                    <a:p>
                      <a:r>
                        <a:rPr lang="en-US" sz="1800" kern="1200" baseline="0" dirty="0">
                          <a:solidFill>
                            <a:schemeClr val="dk1"/>
                          </a:solidFill>
                          <a:latin typeface="+mn-lt"/>
                          <a:ea typeface="+mn-ea"/>
                          <a:cs typeface="+mn-cs"/>
                        </a:rPr>
                        <a:t>Both costs &amp; time of erection are minimized</a:t>
                      </a:r>
                      <a:endParaRPr lang="en-US" dirty="0"/>
                    </a:p>
                  </a:txBody>
                  <a:tcPr/>
                </a:tc>
                <a:tc>
                  <a:txBody>
                    <a:bodyPr/>
                    <a:lstStyle/>
                    <a:p>
                      <a:r>
                        <a:rPr lang="en-US" sz="1800" kern="1200" baseline="0" dirty="0">
                          <a:solidFill>
                            <a:schemeClr val="dk1"/>
                          </a:solidFill>
                          <a:latin typeface="+mn-lt"/>
                          <a:ea typeface="+mn-ea"/>
                          <a:cs typeface="+mn-cs"/>
                        </a:rPr>
                        <a:t>Typically, they are 20% more expensive than PEB, Site welding may consume more time.</a:t>
                      </a:r>
                      <a:endParaRPr lang="en-US" dirty="0"/>
                    </a:p>
                  </a:txBody>
                  <a:tcPr/>
                </a:tc>
                <a:extLst>
                  <a:ext uri="{0D108BD9-81ED-4DB2-BD59-A6C34878D82A}">
                    <a16:rowId xmlns:a16="http://schemas.microsoft.com/office/drawing/2014/main" val="10003"/>
                  </a:ext>
                </a:extLst>
              </a:tr>
              <a:tr h="895120">
                <a:tc>
                  <a:txBody>
                    <a:bodyPr/>
                    <a:lstStyle/>
                    <a:p>
                      <a:r>
                        <a:rPr lang="en-US" sz="1800" kern="1200" dirty="0">
                          <a:solidFill>
                            <a:schemeClr val="dk1"/>
                          </a:solidFill>
                          <a:latin typeface="+mn-lt"/>
                          <a:ea typeface="+mn-ea"/>
                          <a:cs typeface="+mn-cs"/>
                        </a:rPr>
                        <a:t>Architecture</a:t>
                      </a:r>
                    </a:p>
                  </a:txBody>
                  <a:tcPr/>
                </a:tc>
                <a:tc>
                  <a:txBody>
                    <a:bodyPr/>
                    <a:lstStyle/>
                    <a:p>
                      <a:r>
                        <a:rPr lang="en-US" sz="1800" kern="1200" baseline="0" dirty="0">
                          <a:solidFill>
                            <a:schemeClr val="dk1"/>
                          </a:solidFill>
                          <a:latin typeface="+mn-lt"/>
                          <a:ea typeface="+mn-ea"/>
                          <a:cs typeface="+mn-cs"/>
                        </a:rPr>
                        <a:t>Outstanding architectural design can be achieved at low cost</a:t>
                      </a:r>
                      <a:endParaRPr lang="en-US" dirty="0"/>
                    </a:p>
                  </a:txBody>
                  <a:tcPr/>
                </a:tc>
                <a:tc>
                  <a:txBody>
                    <a:bodyPr/>
                    <a:lstStyle/>
                    <a:p>
                      <a:r>
                        <a:rPr lang="en-US" sz="1800" kern="1200" baseline="0" dirty="0">
                          <a:solidFill>
                            <a:schemeClr val="dk1"/>
                          </a:solidFill>
                          <a:latin typeface="+mn-lt"/>
                          <a:ea typeface="+mn-ea"/>
                          <a:cs typeface="+mn-cs"/>
                        </a:rPr>
                        <a:t>Special architectural design &amp; features must be developed for each project</a:t>
                      </a:r>
                      <a:endParaRPr lang="en-US" dirty="0"/>
                    </a:p>
                  </a:txBody>
                  <a:tcPr/>
                </a:tc>
                <a:extLst>
                  <a:ext uri="{0D108BD9-81ED-4DB2-BD59-A6C34878D82A}">
                    <a16:rowId xmlns:a16="http://schemas.microsoft.com/office/drawing/2014/main" val="10004"/>
                  </a:ext>
                </a:extLst>
              </a:tr>
              <a:tr h="717198">
                <a:tc>
                  <a:txBody>
                    <a:bodyPr/>
                    <a:lstStyle/>
                    <a:p>
                      <a:r>
                        <a:rPr lang="en-US" dirty="0"/>
                        <a:t>Future Expansion</a:t>
                      </a:r>
                    </a:p>
                  </a:txBody>
                  <a:tcPr/>
                </a:tc>
                <a:tc>
                  <a:txBody>
                    <a:bodyPr/>
                    <a:lstStyle/>
                    <a:p>
                      <a:r>
                        <a:rPr lang="en-US" dirty="0"/>
                        <a:t>Easy to expand for future</a:t>
                      </a:r>
                      <a:r>
                        <a:rPr lang="en-US" baseline="0" dirty="0"/>
                        <a:t> requirements</a:t>
                      </a:r>
                      <a:endParaRPr lang="en-US" dirty="0"/>
                    </a:p>
                  </a:txBody>
                  <a:tcPr/>
                </a:tc>
                <a:tc>
                  <a:txBody>
                    <a:bodyPr/>
                    <a:lstStyle/>
                    <a:p>
                      <a:r>
                        <a:rPr lang="en-US" dirty="0"/>
                        <a:t>Difficult to expand</a:t>
                      </a:r>
                    </a:p>
                  </a:txBody>
                  <a:tcPr/>
                </a:tc>
                <a:extLst>
                  <a:ext uri="{0D108BD9-81ED-4DB2-BD59-A6C34878D82A}">
                    <a16:rowId xmlns:a16="http://schemas.microsoft.com/office/drawing/2014/main" val="10005"/>
                  </a:ext>
                </a:extLst>
              </a:tr>
              <a:tr h="752635">
                <a:tc>
                  <a:txBody>
                    <a:bodyPr/>
                    <a:lstStyle/>
                    <a:p>
                      <a:pPr marL="0" algn="l" defTabSz="914400" rtl="0" eaLnBrk="1" latinLnBrk="0" hangingPunct="1"/>
                      <a:r>
                        <a:rPr lang="en-US" sz="1800" kern="1200" dirty="0">
                          <a:solidFill>
                            <a:schemeClr val="dk1"/>
                          </a:solidFill>
                          <a:latin typeface="+mn-lt"/>
                          <a:ea typeface="+mn-ea"/>
                          <a:cs typeface="+mn-cs"/>
                        </a:rPr>
                        <a:t>Structure Weight</a:t>
                      </a:r>
                    </a:p>
                  </a:txBody>
                  <a:tcPr/>
                </a:tc>
                <a:tc>
                  <a:txBody>
                    <a:bodyPr/>
                    <a:lstStyle/>
                    <a:p>
                      <a:r>
                        <a:rPr lang="en-US" sz="1800" kern="1200" baseline="0" dirty="0">
                          <a:solidFill>
                            <a:schemeClr val="dk1"/>
                          </a:solidFill>
                          <a:latin typeface="+mn-lt"/>
                          <a:ea typeface="+mn-ea"/>
                          <a:cs typeface="+mn-cs"/>
                        </a:rPr>
                        <a:t>Pre-engineered buildings are on the average 30% lighter</a:t>
                      </a:r>
                      <a:endParaRPr lang="en-US" dirty="0"/>
                    </a:p>
                  </a:txBody>
                  <a:tcPr/>
                </a:tc>
                <a:tc>
                  <a:txBody>
                    <a:bodyPr/>
                    <a:lstStyle/>
                    <a:p>
                      <a:r>
                        <a:rPr lang="en-US" sz="1800" kern="1200" baseline="0" dirty="0">
                          <a:solidFill>
                            <a:schemeClr val="dk1"/>
                          </a:solidFill>
                          <a:latin typeface="+mn-lt"/>
                          <a:ea typeface="+mn-ea"/>
                          <a:cs typeface="+mn-cs"/>
                        </a:rPr>
                        <a:t>Heavier than what is actually required</a:t>
                      </a:r>
                      <a:endParaRPr lang="en-US" dirty="0"/>
                    </a:p>
                  </a:txBody>
                  <a:tcPr/>
                </a:tc>
                <a:extLst>
                  <a:ext uri="{0D108BD9-81ED-4DB2-BD59-A6C34878D82A}">
                    <a16:rowId xmlns:a16="http://schemas.microsoft.com/office/drawing/2014/main" val="10006"/>
                  </a:ext>
                </a:extLst>
              </a:tr>
              <a:tr h="717198">
                <a:tc>
                  <a:txBody>
                    <a:bodyPr/>
                    <a:lstStyle/>
                    <a:p>
                      <a:pPr marL="0" algn="l" defTabSz="914400" rtl="0" eaLnBrk="1" latinLnBrk="0" hangingPunct="1"/>
                      <a:r>
                        <a:rPr lang="en-US" sz="1800" kern="1200" dirty="0">
                          <a:solidFill>
                            <a:schemeClr val="dk1"/>
                          </a:solidFill>
                          <a:latin typeface="+mn-lt"/>
                          <a:ea typeface="+mn-ea"/>
                          <a:cs typeface="+mn-cs"/>
                        </a:rPr>
                        <a:t>Responsibility</a:t>
                      </a:r>
                    </a:p>
                  </a:txBody>
                  <a:tcPr/>
                </a:tc>
                <a:tc>
                  <a:txBody>
                    <a:bodyPr/>
                    <a:lstStyle/>
                    <a:p>
                      <a:r>
                        <a:rPr lang="en-US" dirty="0"/>
                        <a:t>Single source for Design, Supply &amp; Erection</a:t>
                      </a:r>
                    </a:p>
                  </a:txBody>
                  <a:tcPr/>
                </a:tc>
                <a:tc>
                  <a:txBody>
                    <a:bodyPr/>
                    <a:lstStyle/>
                    <a:p>
                      <a:r>
                        <a:rPr lang="en-US" dirty="0"/>
                        <a:t>Multiple agencies and difficulties in coordination</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48604340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38200"/>
          </a:xfr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p:spPr>
        <p:txBody>
          <a:bodyPr vert="horz" lIns="91440" tIns="45720" rIns="91440" bIns="45720" rtlCol="0" anchor="ctr">
            <a:normAutofit/>
          </a:bodyPr>
          <a:lstStyle/>
          <a:p>
            <a:pPr algn="ctr"/>
            <a:r>
              <a:rPr lang="en-US" sz="3200" b="1" dirty="0">
                <a:solidFill>
                  <a:schemeClr val="bg1"/>
                </a:solidFill>
                <a:latin typeface="Corbel" panose="020B0503020204020204" pitchFamily="34" charset="0"/>
              </a:rPr>
              <a:t>COMPARISON OF INDIAN CODE VS AMERICAN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13625414"/>
              </p:ext>
            </p:extLst>
          </p:nvPr>
        </p:nvGraphicFramePr>
        <p:xfrm>
          <a:off x="683395" y="1178291"/>
          <a:ext cx="10462660" cy="5078129"/>
        </p:xfrm>
        <a:graphic>
          <a:graphicData uri="http://schemas.openxmlformats.org/drawingml/2006/table">
            <a:tbl>
              <a:tblPr firstRow="1" bandRow="1">
                <a:tableStyleId>{5C22544A-7EE6-4342-B048-85BDC9FD1C3A}</a:tableStyleId>
              </a:tblPr>
              <a:tblGrid>
                <a:gridCol w="2266909">
                  <a:extLst>
                    <a:ext uri="{9D8B030D-6E8A-4147-A177-3AD203B41FA5}">
                      <a16:colId xmlns:a16="http://schemas.microsoft.com/office/drawing/2014/main" val="20000"/>
                    </a:ext>
                  </a:extLst>
                </a:gridCol>
                <a:gridCol w="4010687">
                  <a:extLst>
                    <a:ext uri="{9D8B030D-6E8A-4147-A177-3AD203B41FA5}">
                      <a16:colId xmlns:a16="http://schemas.microsoft.com/office/drawing/2014/main" val="20001"/>
                    </a:ext>
                  </a:extLst>
                </a:gridCol>
                <a:gridCol w="4185064">
                  <a:extLst>
                    <a:ext uri="{9D8B030D-6E8A-4147-A177-3AD203B41FA5}">
                      <a16:colId xmlns:a16="http://schemas.microsoft.com/office/drawing/2014/main" val="20002"/>
                    </a:ext>
                  </a:extLst>
                </a:gridCol>
              </a:tblGrid>
              <a:tr h="503025">
                <a:tc>
                  <a:txBody>
                    <a:bodyPr/>
                    <a:lstStyle/>
                    <a:p>
                      <a:endParaRPr lang="en-US" dirty="0"/>
                    </a:p>
                  </a:txBody>
                  <a:tcPr/>
                </a:tc>
                <a:tc>
                  <a:txBody>
                    <a:bodyPr/>
                    <a:lstStyle/>
                    <a:p>
                      <a:pPr algn="ctr"/>
                      <a:r>
                        <a:rPr lang="en-US" sz="2400" dirty="0"/>
                        <a:t>INDIAN</a:t>
                      </a:r>
                      <a:r>
                        <a:rPr lang="en-US" sz="2400" baseline="0" dirty="0"/>
                        <a:t> CODES</a:t>
                      </a:r>
                      <a:endParaRPr lang="en-US" sz="2400" dirty="0"/>
                    </a:p>
                  </a:txBody>
                  <a:tcPr/>
                </a:tc>
                <a:tc>
                  <a:txBody>
                    <a:bodyPr/>
                    <a:lstStyle/>
                    <a:p>
                      <a:pPr marL="0" algn="ctr" defTabSz="914400" rtl="0" eaLnBrk="1" latinLnBrk="0" hangingPunct="1"/>
                      <a:r>
                        <a:rPr lang="en-US" sz="2400" b="1" kern="1200" dirty="0">
                          <a:solidFill>
                            <a:schemeClr val="lt1"/>
                          </a:solidFill>
                          <a:latin typeface="+mn-lt"/>
                          <a:ea typeface="+mn-ea"/>
                          <a:cs typeface="+mn-cs"/>
                        </a:rPr>
                        <a:t>AMERICAN CODES</a:t>
                      </a:r>
                    </a:p>
                  </a:txBody>
                  <a:tcPr/>
                </a:tc>
                <a:extLst>
                  <a:ext uri="{0D108BD9-81ED-4DB2-BD59-A6C34878D82A}">
                    <a16:rowId xmlns:a16="http://schemas.microsoft.com/office/drawing/2014/main" val="10000"/>
                  </a:ext>
                </a:extLst>
              </a:tr>
              <a:tr h="1006050">
                <a:tc>
                  <a:txBody>
                    <a:bodyPr/>
                    <a:lstStyle/>
                    <a:p>
                      <a:r>
                        <a:rPr lang="en-US" dirty="0"/>
                        <a:t>Year of Release</a:t>
                      </a:r>
                    </a:p>
                  </a:txBody>
                  <a:tcPr/>
                </a:tc>
                <a:tc>
                  <a:txBody>
                    <a:bodyPr/>
                    <a:lstStyle/>
                    <a:p>
                      <a:r>
                        <a:rPr lang="en-US" dirty="0"/>
                        <a:t>IS</a:t>
                      </a:r>
                      <a:r>
                        <a:rPr lang="en-US" baseline="0" dirty="0"/>
                        <a:t> 800-2007 Steel design</a:t>
                      </a:r>
                    </a:p>
                    <a:p>
                      <a:r>
                        <a:rPr lang="en-US" baseline="0" dirty="0"/>
                        <a:t>IS 801-1975 Cold form design</a:t>
                      </a:r>
                    </a:p>
                    <a:p>
                      <a:r>
                        <a:rPr lang="en-US" dirty="0"/>
                        <a:t>IS 875-1987 For</a:t>
                      </a:r>
                      <a:r>
                        <a:rPr lang="en-US" baseline="0" dirty="0"/>
                        <a:t> loads</a:t>
                      </a:r>
                      <a:endParaRPr lang="en-US" dirty="0"/>
                    </a:p>
                  </a:txBody>
                  <a:tcPr/>
                </a:tc>
                <a:tc>
                  <a:txBody>
                    <a:bodyPr/>
                    <a:lstStyle/>
                    <a:p>
                      <a:r>
                        <a:rPr lang="en-US" dirty="0"/>
                        <a:t>AISC</a:t>
                      </a:r>
                      <a:r>
                        <a:rPr lang="en-US" baseline="0" dirty="0"/>
                        <a:t> –</a:t>
                      </a:r>
                      <a:r>
                        <a:rPr lang="en-US" dirty="0"/>
                        <a:t> 2010 </a:t>
                      </a:r>
                    </a:p>
                    <a:p>
                      <a:r>
                        <a:rPr lang="en-US" dirty="0"/>
                        <a:t>AISI -2013</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MBMA -2012, ASCE-2010</a:t>
                      </a:r>
                    </a:p>
                  </a:txBody>
                  <a:tcPr/>
                </a:tc>
                <a:extLst>
                  <a:ext uri="{0D108BD9-81ED-4DB2-BD59-A6C34878D82A}">
                    <a16:rowId xmlns:a16="http://schemas.microsoft.com/office/drawing/2014/main" val="10001"/>
                  </a:ext>
                </a:extLst>
              </a:tr>
              <a:tr h="1006050">
                <a:tc>
                  <a:txBody>
                    <a:bodyPr/>
                    <a:lstStyle/>
                    <a:p>
                      <a:r>
                        <a:rPr lang="en-US" dirty="0"/>
                        <a:t>Design Methodology</a:t>
                      </a:r>
                    </a:p>
                  </a:txBody>
                  <a:tcPr/>
                </a:tc>
                <a:tc>
                  <a:txBody>
                    <a:bodyPr/>
                    <a:lstStyle/>
                    <a:p>
                      <a:r>
                        <a:rPr lang="en-US" sz="1800" kern="1200" baseline="0" dirty="0">
                          <a:solidFill>
                            <a:schemeClr val="dk1"/>
                          </a:solidFill>
                          <a:latin typeface="+mn-lt"/>
                          <a:ea typeface="+mn-ea"/>
                          <a:cs typeface="+mn-cs"/>
                        </a:rPr>
                        <a:t>Limit </a:t>
                      </a:r>
                      <a:r>
                        <a:rPr lang="en-US" sz="1800" kern="1200" baseline="0">
                          <a:solidFill>
                            <a:schemeClr val="dk1"/>
                          </a:solidFill>
                          <a:latin typeface="+mn-lt"/>
                          <a:ea typeface="+mn-ea"/>
                          <a:cs typeface="+mn-cs"/>
                        </a:rPr>
                        <a:t>state Design</a:t>
                      </a:r>
                    </a:p>
                    <a:p>
                      <a:endParaRPr lang="en-US" sz="1800" kern="1200" baseline="0" dirty="0">
                        <a:solidFill>
                          <a:schemeClr val="dk1"/>
                        </a:solidFill>
                        <a:latin typeface="+mn-lt"/>
                        <a:ea typeface="+mn-ea"/>
                        <a:cs typeface="+mn-cs"/>
                      </a:endParaRPr>
                    </a:p>
                    <a:p>
                      <a:r>
                        <a:rPr lang="en-US" sz="1800" kern="1200" baseline="0" dirty="0">
                          <a:solidFill>
                            <a:schemeClr val="dk1"/>
                          </a:solidFill>
                          <a:latin typeface="+mn-lt"/>
                          <a:ea typeface="+mn-ea"/>
                          <a:cs typeface="+mn-cs"/>
                        </a:rPr>
                        <a:t>Working Stress Method</a:t>
                      </a:r>
                      <a:endParaRPr lang="en-US" dirty="0"/>
                    </a:p>
                  </a:txBody>
                  <a:tcPr/>
                </a:tc>
                <a:tc>
                  <a:txBody>
                    <a:bodyPr/>
                    <a:lstStyle/>
                    <a:p>
                      <a:r>
                        <a:rPr lang="en-US" sz="1800" kern="1200" baseline="0" dirty="0">
                          <a:solidFill>
                            <a:schemeClr val="dk1"/>
                          </a:solidFill>
                          <a:latin typeface="+mn-lt"/>
                          <a:ea typeface="+mn-ea"/>
                          <a:cs typeface="+mn-cs"/>
                        </a:rPr>
                        <a:t>Load Resistance Factored Design(LRFD)</a:t>
                      </a:r>
                    </a:p>
                    <a:p>
                      <a:r>
                        <a:rPr lang="en-US" sz="1800" kern="1200" baseline="0" dirty="0">
                          <a:solidFill>
                            <a:schemeClr val="dk1"/>
                          </a:solidFill>
                          <a:latin typeface="+mn-lt"/>
                          <a:ea typeface="+mn-ea"/>
                          <a:cs typeface="+mn-cs"/>
                        </a:rPr>
                        <a:t>Allowable Strength Design</a:t>
                      </a:r>
                    </a:p>
                  </a:txBody>
                  <a:tcPr/>
                </a:tc>
                <a:extLst>
                  <a:ext uri="{0D108BD9-81ED-4DB2-BD59-A6C34878D82A}">
                    <a16:rowId xmlns:a16="http://schemas.microsoft.com/office/drawing/2014/main" val="10002"/>
                  </a:ext>
                </a:extLst>
              </a:tr>
              <a:tr h="789083">
                <a:tc>
                  <a:txBody>
                    <a:bodyPr/>
                    <a:lstStyle/>
                    <a:p>
                      <a:r>
                        <a:rPr lang="en-US" sz="1800" kern="1200" baseline="0" dirty="0">
                          <a:solidFill>
                            <a:schemeClr val="dk1"/>
                          </a:solidFill>
                          <a:latin typeface="+mn-lt"/>
                          <a:ea typeface="+mn-ea"/>
                          <a:cs typeface="+mn-cs"/>
                        </a:rPr>
                        <a:t>Compression design: </a:t>
                      </a:r>
                      <a:endParaRPr lang="en-US" dirty="0"/>
                    </a:p>
                    <a:p>
                      <a:r>
                        <a:rPr lang="en-US" dirty="0"/>
                        <a:t>Limiting</a:t>
                      </a:r>
                      <a:r>
                        <a:rPr lang="en-US" baseline="0" dirty="0"/>
                        <a:t> d/t , b/t</a:t>
                      </a:r>
                      <a:endParaRPr lang="en-US" dirty="0"/>
                    </a:p>
                  </a:txBody>
                  <a:tcPr/>
                </a:tc>
                <a:tc>
                  <a:txBody>
                    <a:bodyPr/>
                    <a:lstStyle/>
                    <a:p>
                      <a:pPr marL="0" indent="0">
                        <a:buNone/>
                      </a:pPr>
                      <a:r>
                        <a:rPr lang="en-US" sz="1800" kern="1200" baseline="0" dirty="0">
                          <a:solidFill>
                            <a:schemeClr val="dk1"/>
                          </a:solidFill>
                          <a:latin typeface="+mn-lt"/>
                          <a:ea typeface="+mn-ea"/>
                          <a:cs typeface="+mn-cs"/>
                        </a:rPr>
                        <a:t>Effective cross section area considered if limiting values are exceeding.</a:t>
                      </a:r>
                    </a:p>
                  </a:txBody>
                  <a:tcPr/>
                </a:tc>
                <a:tc>
                  <a:txBody>
                    <a:bodyPr/>
                    <a:lstStyle/>
                    <a:p>
                      <a:pPr marL="0" indent="0">
                        <a:buNone/>
                      </a:pPr>
                      <a:r>
                        <a:rPr lang="en-US" sz="1800" kern="1200" baseline="0" dirty="0">
                          <a:solidFill>
                            <a:schemeClr val="dk1"/>
                          </a:solidFill>
                          <a:latin typeface="+mn-lt"/>
                          <a:ea typeface="+mn-ea"/>
                          <a:cs typeface="+mn-cs"/>
                        </a:rPr>
                        <a:t>Effective stresses are calculated if limiting values are exceeding.</a:t>
                      </a:r>
                    </a:p>
                  </a:txBody>
                  <a:tcPr/>
                </a:tc>
                <a:extLst>
                  <a:ext uri="{0D108BD9-81ED-4DB2-BD59-A6C34878D82A}">
                    <a16:rowId xmlns:a16="http://schemas.microsoft.com/office/drawing/2014/main" val="10003"/>
                  </a:ext>
                </a:extLst>
              </a:tr>
              <a:tr h="984838">
                <a:tc>
                  <a:txBody>
                    <a:bodyPr/>
                    <a:lstStyle/>
                    <a:p>
                      <a:r>
                        <a:rPr lang="en-US" sz="1800" kern="1200" baseline="0" dirty="0">
                          <a:solidFill>
                            <a:schemeClr val="dk1"/>
                          </a:solidFill>
                          <a:latin typeface="+mn-lt"/>
                          <a:ea typeface="+mn-ea"/>
                          <a:cs typeface="+mn-cs"/>
                        </a:rPr>
                        <a:t>Flexural strength</a:t>
                      </a:r>
                      <a:endParaRPr lang="en-US" sz="1800" kern="1200" dirty="0">
                        <a:solidFill>
                          <a:schemeClr val="dk1"/>
                        </a:solidFill>
                        <a:latin typeface="+mn-lt"/>
                        <a:ea typeface="+mn-ea"/>
                        <a:cs typeface="+mn-cs"/>
                      </a:endParaRPr>
                    </a:p>
                  </a:txBody>
                  <a:tcPr/>
                </a:tc>
                <a:tc>
                  <a:txBody>
                    <a:bodyPr/>
                    <a:lstStyle/>
                    <a:p>
                      <a:pPr marL="0" indent="0">
                        <a:buNone/>
                      </a:pPr>
                      <a:r>
                        <a:rPr lang="en-US" sz="1800" kern="1200" baseline="0" dirty="0">
                          <a:solidFill>
                            <a:schemeClr val="dk1"/>
                          </a:solidFill>
                          <a:latin typeface="+mn-lt"/>
                          <a:ea typeface="+mn-ea"/>
                          <a:cs typeface="+mn-cs"/>
                        </a:rPr>
                        <a:t>Exceeding limiting values for slender section web is totally ignored</a:t>
                      </a:r>
                      <a:endParaRPr lang="en-US" dirty="0"/>
                    </a:p>
                  </a:txBody>
                  <a:tcPr/>
                </a:tc>
                <a:tc>
                  <a:txBody>
                    <a:bodyPr/>
                    <a:lstStyle/>
                    <a:p>
                      <a:pPr marL="0" indent="0">
                        <a:buNone/>
                      </a:pPr>
                      <a:r>
                        <a:rPr lang="en-US" sz="1800" kern="1200" baseline="0" dirty="0">
                          <a:solidFill>
                            <a:schemeClr val="dk1"/>
                          </a:solidFill>
                          <a:latin typeface="+mn-lt"/>
                          <a:ea typeface="+mn-ea"/>
                          <a:cs typeface="+mn-cs"/>
                        </a:rPr>
                        <a:t>Exceeding limiting values for slender section stresses are reduced accordingly</a:t>
                      </a:r>
                      <a:endParaRPr lang="en-US" dirty="0"/>
                    </a:p>
                  </a:txBody>
                  <a:tcPr/>
                </a:tc>
                <a:extLst>
                  <a:ext uri="{0D108BD9-81ED-4DB2-BD59-A6C34878D82A}">
                    <a16:rowId xmlns:a16="http://schemas.microsoft.com/office/drawing/2014/main" val="10004"/>
                  </a:ext>
                </a:extLst>
              </a:tr>
              <a:tr h="789083">
                <a:tc>
                  <a:txBody>
                    <a:bodyPr/>
                    <a:lstStyle/>
                    <a:p>
                      <a:r>
                        <a:rPr lang="en-US" dirty="0"/>
                        <a:t>Load combinations</a:t>
                      </a:r>
                    </a:p>
                  </a:txBody>
                  <a:tcPr/>
                </a:tc>
                <a:tc>
                  <a:txBody>
                    <a:bodyPr/>
                    <a:lstStyle/>
                    <a:p>
                      <a:r>
                        <a:rPr lang="en-US" dirty="0"/>
                        <a:t>Conservative</a:t>
                      </a:r>
                    </a:p>
                  </a:txBody>
                  <a:tcPr/>
                </a:tc>
                <a:tc>
                  <a:txBody>
                    <a:bodyPr/>
                    <a:lstStyle/>
                    <a:p>
                      <a:r>
                        <a:rPr lang="en-US" dirty="0"/>
                        <a:t>More rational</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55746269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0"/>
            <a:ext cx="12192000" cy="8382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p:spPr>
        <p:txBody>
          <a:bodyPr vert="horz" lIns="91440" tIns="45720" rIns="91440" bIns="45720" rtlCol="0" anchor="ctr">
            <a:normAutofit/>
          </a:bodyPr>
          <a:lstStyle/>
          <a:p>
            <a:pPr algn="ctr">
              <a:spcBef>
                <a:spcPct val="0"/>
              </a:spcBef>
            </a:pPr>
            <a:r>
              <a:rPr lang="en-US" sz="3200" b="1" dirty="0">
                <a:solidFill>
                  <a:schemeClr val="bg1"/>
                </a:solidFill>
                <a:latin typeface="Swis721 Cn BT" pitchFamily="34" charset="0"/>
                <a:ea typeface="+mj-ea"/>
                <a:cs typeface="+mj-cs"/>
              </a:rPr>
              <a:t> </a:t>
            </a:r>
            <a:r>
              <a:rPr lang="en-US" sz="3200" b="1" dirty="0">
                <a:solidFill>
                  <a:schemeClr val="bg1"/>
                </a:solidFill>
                <a:latin typeface="Corbel" panose="020B0503020204020204" pitchFamily="34" charset="0"/>
                <a:ea typeface="+mj-ea"/>
                <a:cs typeface="+mj-cs"/>
              </a:rPr>
              <a:t>ROOF SYSTEM RAFTER VS PEB FRAME</a:t>
            </a:r>
          </a:p>
        </p:txBody>
      </p:sp>
      <p:pic>
        <p:nvPicPr>
          <p:cNvPr id="6" name="Picture 12" descr="roof system"/>
          <p:cNvPicPr>
            <a:picLocks noChangeAspect="1" noChangeArrowheads="1"/>
          </p:cNvPicPr>
          <p:nvPr/>
        </p:nvPicPr>
        <p:blipFill>
          <a:blip r:embed="rId2" cstate="print"/>
          <a:srcRect/>
          <a:stretch>
            <a:fillRect/>
          </a:stretch>
        </p:blipFill>
        <p:spPr bwMode="auto">
          <a:xfrm>
            <a:off x="1742173" y="997444"/>
            <a:ext cx="3629526" cy="1651689"/>
          </a:xfrm>
          <a:prstGeom prst="rect">
            <a:avLst/>
          </a:prstGeom>
          <a:noFill/>
          <a:scene3d>
            <a:camera prst="orthographicFront">
              <a:rot lat="600000" lon="0" rev="0"/>
            </a:camera>
            <a:lightRig rig="threePt" dir="t"/>
          </a:scene3d>
        </p:spPr>
      </p:pic>
      <p:pic>
        <p:nvPicPr>
          <p:cNvPr id="8" name="Picture 7" descr="CLEAR SPAN"/>
          <p:cNvPicPr>
            <a:picLocks noChangeAspect="1" noChangeArrowheads="1"/>
          </p:cNvPicPr>
          <p:nvPr/>
        </p:nvPicPr>
        <p:blipFill>
          <a:blip r:embed="rId3" cstate="print"/>
          <a:srcRect/>
          <a:stretch>
            <a:fillRect/>
          </a:stretch>
        </p:blipFill>
        <p:spPr bwMode="auto">
          <a:xfrm>
            <a:off x="6448927" y="979577"/>
            <a:ext cx="3733799" cy="1951759"/>
          </a:xfrm>
          <a:prstGeom prst="rect">
            <a:avLst/>
          </a:prstGeom>
          <a:noFill/>
        </p:spPr>
      </p:pic>
      <p:graphicFrame>
        <p:nvGraphicFramePr>
          <p:cNvPr id="9" name="Chart 8"/>
          <p:cNvGraphicFramePr/>
          <p:nvPr>
            <p:extLst>
              <p:ext uri="{D42A27DB-BD31-4B8C-83A1-F6EECF244321}">
                <p14:modId xmlns:p14="http://schemas.microsoft.com/office/powerpoint/2010/main" val="1004893268"/>
              </p:ext>
            </p:extLst>
          </p:nvPr>
        </p:nvGraphicFramePr>
        <p:xfrm>
          <a:off x="2057400" y="2667000"/>
          <a:ext cx="7848600" cy="3962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5405056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D7477D-761E-4C73-AAD7-ED484C6EF52A}"/>
              </a:ext>
            </a:extLst>
          </p:cNvPr>
          <p:cNvSpPr/>
          <p:nvPr/>
        </p:nvSpPr>
        <p:spPr>
          <a:xfrm>
            <a:off x="1129363" y="1017870"/>
            <a:ext cx="9731141" cy="585937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0" y="0"/>
            <a:ext cx="12192000" cy="7620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p:spPr>
        <p:txBody>
          <a:bodyPr vert="horz" lIns="91440" tIns="45720" rIns="91440" bIns="45720" rtlCol="0" anchor="ctr">
            <a:normAutofit/>
          </a:bodyPr>
          <a:lstStyle/>
          <a:p>
            <a:pPr algn="ctr">
              <a:spcBef>
                <a:spcPct val="0"/>
              </a:spcBef>
            </a:pPr>
            <a:r>
              <a:rPr lang="en-US" sz="3200" b="1" dirty="0">
                <a:solidFill>
                  <a:schemeClr val="bg1"/>
                </a:solidFill>
                <a:latin typeface="Swis721 Cn BT" pitchFamily="34" charset="0"/>
                <a:ea typeface="+mj-ea"/>
                <a:cs typeface="+mj-cs"/>
              </a:rPr>
              <a:t> </a:t>
            </a:r>
            <a:r>
              <a:rPr lang="en-US" sz="3200" b="1" dirty="0">
                <a:solidFill>
                  <a:schemeClr val="bg1"/>
                </a:solidFill>
                <a:latin typeface="Corbel" panose="020B0503020204020204" pitchFamily="34" charset="0"/>
                <a:ea typeface="+mj-ea"/>
                <a:cs typeface="+mj-cs"/>
              </a:rPr>
              <a:t>DESIGN CODES &amp; FRAME COST  - A COMPARISON</a:t>
            </a:r>
          </a:p>
        </p:txBody>
      </p:sp>
      <p:sp>
        <p:nvSpPr>
          <p:cNvPr id="9" name="Rectangle 7"/>
          <p:cNvSpPr txBox="1">
            <a:spLocks noChangeArrowheads="1"/>
          </p:cNvSpPr>
          <p:nvPr/>
        </p:nvSpPr>
        <p:spPr>
          <a:xfrm>
            <a:off x="1331494" y="1494322"/>
            <a:ext cx="4217470" cy="4648200"/>
          </a:xfrm>
          <a:prstGeom prst="rect">
            <a:avLst/>
          </a:prstGeom>
          <a:noFill/>
          <a:ln/>
        </p:spPr>
        <p:txBody>
          <a:bodyPr vert="horz" lIns="91440" tIns="45720" rIns="91440" bIns="45720" rtlCol="0">
            <a:noAutofit/>
          </a:bodyPr>
          <a:lstStyle/>
          <a:p>
            <a:pPr marL="342900" indent="-342900">
              <a:spcBef>
                <a:spcPct val="20000"/>
              </a:spcBef>
              <a:buClr>
                <a:schemeClr val="tx2">
                  <a:lumMod val="60000"/>
                  <a:lumOff val="40000"/>
                </a:schemeClr>
              </a:buClr>
              <a:buFont typeface="Wingdings" pitchFamily="2" charset="2"/>
              <a:buChar char="v"/>
              <a:defRPr/>
            </a:pPr>
            <a:r>
              <a:rPr lang="en-US" sz="2000" dirty="0">
                <a:latin typeface="Corbel" pitchFamily="34" charset="0"/>
              </a:rPr>
              <a:t>Weight of the frames for the case  of different  eave  heights are compared, using US Code as well as Indian codes.</a:t>
            </a:r>
          </a:p>
          <a:p>
            <a:pPr marL="342900" indent="-342900">
              <a:spcBef>
                <a:spcPct val="20000"/>
              </a:spcBef>
              <a:buClr>
                <a:schemeClr val="tx2">
                  <a:lumMod val="60000"/>
                  <a:lumOff val="40000"/>
                </a:schemeClr>
              </a:buClr>
              <a:defRPr/>
            </a:pPr>
            <a:r>
              <a:rPr lang="en-US" sz="2000" dirty="0">
                <a:latin typeface="Corbel" pitchFamily="34" charset="0"/>
              </a:rPr>
              <a:t>                                                                 </a:t>
            </a:r>
          </a:p>
          <a:p>
            <a:pPr marL="342900" indent="-342900">
              <a:spcBef>
                <a:spcPct val="20000"/>
              </a:spcBef>
              <a:buClr>
                <a:schemeClr val="tx2">
                  <a:lumMod val="60000"/>
                  <a:lumOff val="40000"/>
                </a:schemeClr>
              </a:buClr>
              <a:buFont typeface="Wingdings" pitchFamily="2" charset="2"/>
              <a:buChar char="v"/>
              <a:defRPr/>
            </a:pPr>
            <a:r>
              <a:rPr lang="en-US" sz="2000" dirty="0">
                <a:latin typeface="Corbel" pitchFamily="34" charset="0"/>
              </a:rPr>
              <a:t>The use of Indian codes, being more stringent , result  in more than 10% heavier frames </a:t>
            </a:r>
          </a:p>
          <a:p>
            <a:pPr marL="342900" indent="-342900">
              <a:spcBef>
                <a:spcPct val="20000"/>
              </a:spcBef>
              <a:buClr>
                <a:schemeClr val="tx2">
                  <a:lumMod val="60000"/>
                  <a:lumOff val="40000"/>
                </a:schemeClr>
              </a:buClr>
              <a:buFont typeface="Wingdings" pitchFamily="2" charset="2"/>
              <a:buChar char="v"/>
              <a:defRPr/>
            </a:pPr>
            <a:endParaRPr lang="en-US" sz="2000" dirty="0">
              <a:latin typeface="Corbel" pitchFamily="34" charset="0"/>
            </a:endParaRPr>
          </a:p>
          <a:p>
            <a:pPr marL="342900" indent="-342900">
              <a:spcBef>
                <a:spcPct val="20000"/>
              </a:spcBef>
              <a:buClr>
                <a:schemeClr val="tx2">
                  <a:lumMod val="60000"/>
                  <a:lumOff val="40000"/>
                </a:schemeClr>
              </a:buClr>
              <a:buFont typeface="Wingdings" pitchFamily="2" charset="2"/>
              <a:buChar char="v"/>
              <a:defRPr/>
            </a:pPr>
            <a:r>
              <a:rPr lang="en-US" sz="2000" dirty="0">
                <a:latin typeface="Corbel" pitchFamily="34" charset="0"/>
              </a:rPr>
              <a:t> A wise blend of adequate design strength and at same time, economy in construction cost , may be the best option.  </a:t>
            </a:r>
          </a:p>
        </p:txBody>
      </p:sp>
      <p:graphicFrame>
        <p:nvGraphicFramePr>
          <p:cNvPr id="10" name="Chart 9"/>
          <p:cNvGraphicFramePr/>
          <p:nvPr>
            <p:extLst>
              <p:ext uri="{D42A27DB-BD31-4B8C-83A1-F6EECF244321}">
                <p14:modId xmlns:p14="http://schemas.microsoft.com/office/powerpoint/2010/main" val="822807445"/>
              </p:ext>
            </p:extLst>
          </p:nvPr>
        </p:nvGraphicFramePr>
        <p:xfrm>
          <a:off x="5957236" y="1197142"/>
          <a:ext cx="5105401" cy="524256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9435922" y="5703196"/>
            <a:ext cx="838199" cy="276999"/>
          </a:xfrm>
          <a:prstGeom prst="rect">
            <a:avLst/>
          </a:prstGeom>
          <a:solidFill>
            <a:schemeClr val="bg1"/>
          </a:solidFill>
        </p:spPr>
        <p:txBody>
          <a:bodyPr wrap="square" rtlCol="0">
            <a:spAutoFit/>
          </a:bodyPr>
          <a:lstStyle/>
          <a:p>
            <a:r>
              <a:rPr lang="en-US" sz="1200" dirty="0"/>
              <a:t>American</a:t>
            </a:r>
          </a:p>
        </p:txBody>
      </p:sp>
    </p:spTree>
    <p:extLst>
      <p:ext uri="{BB962C8B-B14F-4D97-AF65-F5344CB8AC3E}">
        <p14:creationId xmlns:p14="http://schemas.microsoft.com/office/powerpoint/2010/main" val="245351813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album\Pics n Details\final\Safe Express\Shree0298.jpg"/>
          <p:cNvPicPr>
            <a:picLocks noChangeAspect="1" noChangeArrowheads="1"/>
          </p:cNvPicPr>
          <p:nvPr/>
        </p:nvPicPr>
        <p:blipFill>
          <a:blip r:embed="rId2" cstate="print"/>
          <a:srcRect b="32284"/>
          <a:stretch>
            <a:fillRect/>
          </a:stretch>
        </p:blipFill>
        <p:spPr bwMode="auto">
          <a:xfrm>
            <a:off x="1524000" y="990600"/>
            <a:ext cx="9144000" cy="5867400"/>
          </a:xfrm>
          <a:prstGeom prst="rect">
            <a:avLst/>
          </a:prstGeom>
          <a:noFill/>
        </p:spPr>
      </p:pic>
      <p:sp>
        <p:nvSpPr>
          <p:cNvPr id="6" name="Rectangle 5"/>
          <p:cNvSpPr/>
          <p:nvPr/>
        </p:nvSpPr>
        <p:spPr>
          <a:xfrm>
            <a:off x="86627" y="990600"/>
            <a:ext cx="11877575" cy="58674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071612" y="1447801"/>
            <a:ext cx="9596388" cy="4708981"/>
          </a:xfrm>
          <a:prstGeom prst="rect">
            <a:avLst/>
          </a:prstGeom>
        </p:spPr>
        <p:txBody>
          <a:bodyPr wrap="square">
            <a:spAutoFit/>
          </a:bodyPr>
          <a:lstStyle/>
          <a:p>
            <a:pPr algn="just"/>
            <a:r>
              <a:rPr lang="en-US" sz="2000" b="1" dirty="0">
                <a:latin typeface="Corbel" pitchFamily="34" charset="0"/>
              </a:rPr>
              <a:t> </a:t>
            </a:r>
          </a:p>
          <a:p>
            <a:pPr algn="just">
              <a:buClr>
                <a:schemeClr val="tx2">
                  <a:lumMod val="60000"/>
                  <a:lumOff val="40000"/>
                </a:schemeClr>
              </a:buClr>
              <a:buFont typeface="Wingdings" pitchFamily="2" charset="2"/>
              <a:buChar char="v"/>
            </a:pPr>
            <a:r>
              <a:rPr lang="en-US" sz="2000" dirty="0">
                <a:latin typeface="Corbel" pitchFamily="34" charset="0"/>
              </a:rPr>
              <a:t>  </a:t>
            </a:r>
            <a:r>
              <a:rPr lang="en-US" sz="2000" dirty="0">
                <a:latin typeface="Corbel" pitchFamily="34" charset="0"/>
                <a:cs typeface="Tahoma" pitchFamily="34" charset="0"/>
              </a:rPr>
              <a:t>Concept of Metal Buildings originated in U.S.A</a:t>
            </a:r>
          </a:p>
          <a:p>
            <a:pPr algn="just">
              <a:buClr>
                <a:schemeClr val="tx2">
                  <a:lumMod val="60000"/>
                  <a:lumOff val="40000"/>
                </a:schemeClr>
              </a:buClr>
              <a:buFont typeface="Wingdings" pitchFamily="2" charset="2"/>
              <a:buChar char="v"/>
            </a:pPr>
            <a:endParaRPr lang="en-US" sz="2000" dirty="0">
              <a:latin typeface="Corbel" pitchFamily="34" charset="0"/>
              <a:cs typeface="Tahoma" pitchFamily="34" charset="0"/>
            </a:endParaRPr>
          </a:p>
          <a:p>
            <a:pPr marL="288925" indent="-288925" algn="just">
              <a:buClr>
                <a:schemeClr val="tx2">
                  <a:lumMod val="60000"/>
                  <a:lumOff val="40000"/>
                </a:schemeClr>
              </a:buClr>
              <a:buFont typeface="Wingdings" pitchFamily="2" charset="2"/>
              <a:buChar char="v"/>
            </a:pPr>
            <a:r>
              <a:rPr lang="en-US" sz="2000" b="1" dirty="0">
                <a:latin typeface="Corbel" pitchFamily="34" charset="0"/>
                <a:cs typeface="Tahoma" pitchFamily="34" charset="0"/>
              </a:rPr>
              <a:t> “Prefabricated Metal Buildings” </a:t>
            </a:r>
            <a:r>
              <a:rPr lang="en-US" sz="2000" dirty="0">
                <a:latin typeface="Corbel" pitchFamily="34" charset="0"/>
                <a:cs typeface="Tahoma" pitchFamily="34" charset="0"/>
              </a:rPr>
              <a:t>named in early mid nineteenth  century </a:t>
            </a:r>
          </a:p>
          <a:p>
            <a:pPr algn="just">
              <a:buClr>
                <a:schemeClr val="tx2">
                  <a:lumMod val="60000"/>
                  <a:lumOff val="40000"/>
                </a:schemeClr>
              </a:buClr>
              <a:buFont typeface="Wingdings" pitchFamily="2" charset="2"/>
              <a:buChar char="v"/>
            </a:pPr>
            <a:endParaRPr lang="en-US" sz="2000" dirty="0">
              <a:latin typeface="Corbel" pitchFamily="34" charset="0"/>
              <a:cs typeface="Tahoma" pitchFamily="34" charset="0"/>
            </a:endParaRPr>
          </a:p>
          <a:p>
            <a:pPr marL="288925" indent="-288925" algn="just">
              <a:buClr>
                <a:schemeClr val="tx2">
                  <a:lumMod val="60000"/>
                  <a:lumOff val="40000"/>
                </a:schemeClr>
              </a:buClr>
              <a:buFont typeface="Wingdings" pitchFamily="2" charset="2"/>
              <a:buChar char="v"/>
            </a:pPr>
            <a:r>
              <a:rPr lang="en-US" sz="2000" dirty="0">
                <a:latin typeface="Corbel" pitchFamily="34" charset="0"/>
                <a:cs typeface="Tahoma" pitchFamily="34" charset="0"/>
              </a:rPr>
              <a:t>Simple Industrial structures using sectional roofs &amp; wall wedges pins for connections</a:t>
            </a:r>
          </a:p>
          <a:p>
            <a:pPr algn="just">
              <a:buClr>
                <a:schemeClr val="tx2">
                  <a:lumMod val="60000"/>
                  <a:lumOff val="40000"/>
                </a:schemeClr>
              </a:buClr>
              <a:buFont typeface="Wingdings" pitchFamily="2" charset="2"/>
              <a:buChar char="v"/>
            </a:pPr>
            <a:endParaRPr lang="en-US" sz="2000" dirty="0">
              <a:latin typeface="Corbel" pitchFamily="34" charset="0"/>
              <a:cs typeface="Tahoma" pitchFamily="34" charset="0"/>
            </a:endParaRPr>
          </a:p>
          <a:p>
            <a:pPr marL="288925" indent="-288925" algn="just">
              <a:buClr>
                <a:schemeClr val="tx2">
                  <a:lumMod val="60000"/>
                  <a:lumOff val="40000"/>
                </a:schemeClr>
              </a:buClr>
              <a:buFont typeface="Wingdings" pitchFamily="2" charset="2"/>
              <a:buChar char="v"/>
            </a:pPr>
            <a:r>
              <a:rPr lang="en-US" sz="2000" dirty="0">
                <a:latin typeface="Corbel" pitchFamily="34" charset="0"/>
                <a:cs typeface="Tahoma" pitchFamily="34" charset="0"/>
              </a:rPr>
              <a:t> Concept of “</a:t>
            </a:r>
            <a:r>
              <a:rPr lang="en-US" sz="2000" b="1" dirty="0">
                <a:latin typeface="Corbel" pitchFamily="34" charset="0"/>
                <a:cs typeface="Tahoma" pitchFamily="34" charset="0"/>
              </a:rPr>
              <a:t>Portable Iron Houses”  </a:t>
            </a:r>
            <a:r>
              <a:rPr lang="en-US" sz="2000" dirty="0">
                <a:latin typeface="Corbel" pitchFamily="34" charset="0"/>
                <a:cs typeface="Tahoma" pitchFamily="34" charset="0"/>
              </a:rPr>
              <a:t>started to satisfy housing needs  of  California during Gold Rush.</a:t>
            </a:r>
          </a:p>
          <a:p>
            <a:pPr marL="228600" indent="-228600" algn="just">
              <a:buClr>
                <a:schemeClr val="tx2">
                  <a:lumMod val="60000"/>
                  <a:lumOff val="40000"/>
                </a:schemeClr>
              </a:buClr>
              <a:buFont typeface="Wingdings" pitchFamily="2" charset="2"/>
              <a:buChar char="v"/>
            </a:pPr>
            <a:endParaRPr lang="en-US" sz="2000" dirty="0">
              <a:latin typeface="Corbel" pitchFamily="34" charset="0"/>
              <a:cs typeface="Tahoma" pitchFamily="34" charset="0"/>
            </a:endParaRPr>
          </a:p>
          <a:p>
            <a:pPr marL="228600" indent="-228600" algn="just">
              <a:buClr>
                <a:schemeClr val="tx2">
                  <a:lumMod val="60000"/>
                  <a:lumOff val="40000"/>
                </a:schemeClr>
              </a:buClr>
              <a:buFont typeface="Wingdings" pitchFamily="2" charset="2"/>
              <a:buChar char="v"/>
            </a:pPr>
            <a:r>
              <a:rPr lang="en-US" sz="2000" dirty="0">
                <a:latin typeface="Corbel" pitchFamily="34" charset="0"/>
                <a:cs typeface="Tahoma" pitchFamily="34" charset="0"/>
              </a:rPr>
              <a:t>  Steel became alternative to other building materials.</a:t>
            </a:r>
          </a:p>
          <a:p>
            <a:pPr marL="228600" indent="-228600" algn="just">
              <a:buClr>
                <a:schemeClr val="tx2">
                  <a:lumMod val="60000"/>
                  <a:lumOff val="40000"/>
                </a:schemeClr>
              </a:buClr>
              <a:buFont typeface="Wingdings" pitchFamily="2" charset="2"/>
              <a:buChar char="v"/>
            </a:pPr>
            <a:endParaRPr lang="en-US" sz="2000" dirty="0">
              <a:latin typeface="Corbel" pitchFamily="34" charset="0"/>
              <a:cs typeface="Tahoma" pitchFamily="34" charset="0"/>
            </a:endParaRPr>
          </a:p>
          <a:p>
            <a:pPr marL="288925" indent="-288925" algn="just">
              <a:buClr>
                <a:schemeClr val="tx2">
                  <a:lumMod val="60000"/>
                  <a:lumOff val="40000"/>
                </a:schemeClr>
              </a:buClr>
              <a:buFont typeface="Wingdings" pitchFamily="2" charset="2"/>
              <a:buChar char="v"/>
            </a:pPr>
            <a:r>
              <a:rPr lang="en-US" sz="2000" dirty="0">
                <a:latin typeface="Corbel" pitchFamily="34" charset="0"/>
                <a:cs typeface="Tahoma" pitchFamily="34" charset="0"/>
              </a:rPr>
              <a:t> In 1923, American Institute of Steel Construction (AISC) was formed -   Standard specification for Design ,Fabrication and Erection were initiated.</a:t>
            </a:r>
          </a:p>
          <a:p>
            <a:pPr algn="just">
              <a:buClr>
                <a:schemeClr val="tx2">
                  <a:lumMod val="60000"/>
                  <a:lumOff val="40000"/>
                </a:schemeClr>
              </a:buClr>
            </a:pPr>
            <a:endParaRPr lang="en-US" sz="2000" dirty="0">
              <a:latin typeface="Corbel" pitchFamily="34" charset="0"/>
            </a:endParaRPr>
          </a:p>
        </p:txBody>
      </p:sp>
      <p:sp>
        <p:nvSpPr>
          <p:cNvPr id="4" name="TextBox 3"/>
          <p:cNvSpPr txBox="1"/>
          <p:nvPr/>
        </p:nvSpPr>
        <p:spPr>
          <a:xfrm>
            <a:off x="0" y="-953"/>
            <a:ext cx="12192000" cy="769441"/>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p:spPr>
        <p:txBody>
          <a:bodyPr vert="horz" lIns="91440" tIns="45720" rIns="91440" bIns="45720" rtlCol="0" anchor="ctr">
            <a:normAutofit/>
          </a:bodyPr>
          <a:lstStyle/>
          <a:p>
            <a:pPr algn="ctr">
              <a:spcBef>
                <a:spcPct val="0"/>
              </a:spcBef>
            </a:pPr>
            <a:r>
              <a:rPr lang="en-US" sz="3200" b="1" dirty="0">
                <a:solidFill>
                  <a:schemeClr val="bg1"/>
                </a:solidFill>
                <a:latin typeface="Corbel" panose="020B0503020204020204" pitchFamily="34" charset="0"/>
                <a:ea typeface="+mj-ea"/>
                <a:cs typeface="+mj-cs"/>
              </a:rPr>
              <a:t>EVOLUTION OF PEB CONCEPT</a:t>
            </a:r>
          </a:p>
        </p:txBody>
      </p:sp>
      <p:sp>
        <p:nvSpPr>
          <p:cNvPr id="5" name="Rectangle 4"/>
          <p:cNvSpPr/>
          <p:nvPr/>
        </p:nvSpPr>
        <p:spPr>
          <a:xfrm>
            <a:off x="1071612" y="986136"/>
            <a:ext cx="2249103" cy="461665"/>
          </a:xfrm>
          <a:prstGeom prst="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0800000" scaled="1"/>
            <a:tileRect/>
          </a:gradFill>
        </p:spPr>
        <p:txBody>
          <a:bodyPr wrap="square" rtlCol="0">
            <a:spAutoFit/>
          </a:bodyPr>
          <a:lstStyle/>
          <a:p>
            <a:pPr algn="r"/>
            <a:r>
              <a:rPr lang="en-US" sz="2400" b="1" dirty="0">
                <a:solidFill>
                  <a:schemeClr val="bg1"/>
                </a:solidFill>
                <a:latin typeface="Swis721 Cn BT" pitchFamily="34" charset="0"/>
                <a:ea typeface="+mj-ea"/>
                <a:cs typeface="+mj-cs"/>
              </a:rPr>
              <a:t> EARLY 1900’S</a:t>
            </a:r>
          </a:p>
        </p:txBody>
      </p:sp>
    </p:spTree>
    <p:extLst>
      <p:ext uri="{BB962C8B-B14F-4D97-AF65-F5344CB8AC3E}">
        <p14:creationId xmlns:p14="http://schemas.microsoft.com/office/powerpoint/2010/main" val="31430779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D:\album\AP-0566 L&amp;T METRO STATIONS (HABSIGUDA).jpg"/>
          <p:cNvPicPr>
            <a:picLocks noChangeAspect="1" noChangeArrowheads="1"/>
          </p:cNvPicPr>
          <p:nvPr/>
        </p:nvPicPr>
        <p:blipFill>
          <a:blip r:embed="rId2" cstate="print"/>
          <a:srcRect l="9259" t="18107" r="12037" b="4527"/>
          <a:stretch>
            <a:fillRect/>
          </a:stretch>
        </p:blipFill>
        <p:spPr bwMode="auto">
          <a:xfrm>
            <a:off x="1524000" y="1143000"/>
            <a:ext cx="9144000" cy="5715000"/>
          </a:xfrm>
          <a:prstGeom prst="rect">
            <a:avLst/>
          </a:prstGeom>
          <a:noFill/>
        </p:spPr>
      </p:pic>
      <p:sp>
        <p:nvSpPr>
          <p:cNvPr id="4" name="Rectangle 3"/>
          <p:cNvSpPr/>
          <p:nvPr/>
        </p:nvSpPr>
        <p:spPr>
          <a:xfrm>
            <a:off x="1331494" y="1017870"/>
            <a:ext cx="9529010" cy="585937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0"/>
            <a:ext cx="12192000" cy="813375"/>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p:spPr>
        <p:txBody>
          <a:bodyPr vert="horz" lIns="91440" tIns="45720" rIns="91440" bIns="45720" rtlCol="0" anchor="ctr">
            <a:normAutofit/>
          </a:bodyPr>
          <a:lstStyle/>
          <a:p>
            <a:pPr algn="ctr">
              <a:spcBef>
                <a:spcPct val="0"/>
              </a:spcBef>
            </a:pPr>
            <a:r>
              <a:rPr lang="en-US" sz="3200" b="1" dirty="0">
                <a:solidFill>
                  <a:schemeClr val="bg1"/>
                </a:solidFill>
                <a:latin typeface="Corbel" panose="020B0503020204020204" pitchFamily="34" charset="0"/>
                <a:ea typeface="+mj-ea"/>
                <a:cs typeface="+mj-cs"/>
              </a:rPr>
              <a:t>ADVANTAGES OF PEB</a:t>
            </a:r>
          </a:p>
        </p:txBody>
      </p:sp>
      <p:sp>
        <p:nvSpPr>
          <p:cNvPr id="6" name="TextBox 5">
            <a:extLst>
              <a:ext uri="{FF2B5EF4-FFF2-40B4-BE49-F238E27FC236}">
                <a16:creationId xmlns:a16="http://schemas.microsoft.com/office/drawing/2014/main" id="{A3AE6A9F-A77E-40F6-872F-CD9F52E3E7E8}"/>
              </a:ext>
            </a:extLst>
          </p:cNvPr>
          <p:cNvSpPr txBox="1"/>
          <p:nvPr/>
        </p:nvSpPr>
        <p:spPr>
          <a:xfrm>
            <a:off x="0" y="0"/>
            <a:ext cx="12192000" cy="7620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p:spPr>
        <p:txBody>
          <a:bodyPr vert="horz" lIns="91440" tIns="45720" rIns="91440" bIns="45720" rtlCol="0" anchor="ctr">
            <a:normAutofit/>
          </a:bodyPr>
          <a:lstStyle/>
          <a:p>
            <a:pPr algn="ctr">
              <a:spcBef>
                <a:spcPct val="0"/>
              </a:spcBef>
            </a:pPr>
            <a:r>
              <a:rPr lang="en-US" sz="3200" b="1" dirty="0">
                <a:solidFill>
                  <a:schemeClr val="bg1"/>
                </a:solidFill>
                <a:latin typeface="Corbel" panose="020B0503020204020204" pitchFamily="34" charset="0"/>
                <a:ea typeface="+mj-ea"/>
                <a:cs typeface="+mj-cs"/>
              </a:rPr>
              <a:t>DESIGN CODES</a:t>
            </a:r>
          </a:p>
        </p:txBody>
      </p:sp>
      <p:sp>
        <p:nvSpPr>
          <p:cNvPr id="7" name="Rectangle 7">
            <a:extLst>
              <a:ext uri="{FF2B5EF4-FFF2-40B4-BE49-F238E27FC236}">
                <a16:creationId xmlns:a16="http://schemas.microsoft.com/office/drawing/2014/main" id="{6EE7293F-23B7-4889-8808-85D5D89BD60E}"/>
              </a:ext>
            </a:extLst>
          </p:cNvPr>
          <p:cNvSpPr txBox="1">
            <a:spLocks noChangeArrowheads="1"/>
          </p:cNvSpPr>
          <p:nvPr/>
        </p:nvSpPr>
        <p:spPr>
          <a:xfrm>
            <a:off x="1523999" y="1219200"/>
            <a:ext cx="9143999" cy="5393356"/>
          </a:xfrm>
          <a:prstGeom prst="rect">
            <a:avLst/>
          </a:prstGeom>
          <a:noFill/>
          <a:ln/>
        </p:spPr>
        <p:txBody>
          <a:bodyPr vert="horz" lIns="91440" tIns="45720" rIns="91440" bIns="45720" rtlCol="0">
            <a:normAutofit/>
          </a:bodyPr>
          <a:lstStyle/>
          <a:p>
            <a:pPr marL="631825" indent="-631825" algn="just">
              <a:spcBef>
                <a:spcPct val="20000"/>
              </a:spcBef>
              <a:buClr>
                <a:schemeClr val="tx2">
                  <a:lumMod val="60000"/>
                  <a:lumOff val="40000"/>
                </a:schemeClr>
              </a:buClr>
              <a:buFont typeface="Wingdings" pitchFamily="2" charset="2"/>
              <a:buChar char="v"/>
              <a:defRPr/>
            </a:pPr>
            <a:r>
              <a:rPr lang="en-US" sz="2000" dirty="0">
                <a:latin typeface="Corbel" pitchFamily="34" charset="0"/>
                <a:cs typeface="Tahoma" pitchFamily="34" charset="0"/>
              </a:rPr>
              <a:t>There is a cost implication to the choice you make regarding the  codes to be followed for a building</a:t>
            </a:r>
          </a:p>
          <a:p>
            <a:pPr indent="-342900" algn="just">
              <a:spcBef>
                <a:spcPct val="20000"/>
              </a:spcBef>
              <a:buClr>
                <a:schemeClr val="tx2">
                  <a:lumMod val="60000"/>
                  <a:lumOff val="40000"/>
                </a:schemeClr>
              </a:buClr>
              <a:buFont typeface="Wingdings" pitchFamily="2" charset="2"/>
              <a:buChar char="v"/>
              <a:defRPr/>
            </a:pPr>
            <a:endParaRPr lang="en-US" sz="2000" dirty="0">
              <a:latin typeface="Corbel" pitchFamily="34" charset="0"/>
              <a:cs typeface="Tahoma" pitchFamily="34" charset="0"/>
            </a:endParaRPr>
          </a:p>
          <a:p>
            <a:pPr marL="625475" indent="-625475" algn="just">
              <a:spcBef>
                <a:spcPct val="20000"/>
              </a:spcBef>
              <a:buClr>
                <a:schemeClr val="tx2">
                  <a:lumMod val="60000"/>
                  <a:lumOff val="40000"/>
                </a:schemeClr>
              </a:buClr>
              <a:buFont typeface="Wingdings" pitchFamily="2" charset="2"/>
              <a:buChar char="v"/>
              <a:defRPr/>
            </a:pPr>
            <a:r>
              <a:rPr lang="en-US" sz="2000" dirty="0">
                <a:latin typeface="Corbel" pitchFamily="34" charset="0"/>
                <a:cs typeface="Tahoma" pitchFamily="34" charset="0"/>
              </a:rPr>
              <a:t>Buildings  can be offered as per American codes , Indian codes or any   other International code</a:t>
            </a:r>
          </a:p>
          <a:p>
            <a:pPr indent="-342900" algn="just">
              <a:spcBef>
                <a:spcPct val="20000"/>
              </a:spcBef>
              <a:buClr>
                <a:schemeClr val="tx2">
                  <a:lumMod val="60000"/>
                  <a:lumOff val="40000"/>
                </a:schemeClr>
              </a:buClr>
              <a:defRPr/>
            </a:pPr>
            <a:endParaRPr lang="en-US" sz="2000" dirty="0">
              <a:latin typeface="Corbel" pitchFamily="34" charset="0"/>
              <a:cs typeface="Tahoma" pitchFamily="34" charset="0"/>
            </a:endParaRPr>
          </a:p>
          <a:p>
            <a:pPr marL="693738" indent="-693738" algn="just">
              <a:spcBef>
                <a:spcPct val="20000"/>
              </a:spcBef>
              <a:buClr>
                <a:schemeClr val="tx2">
                  <a:lumMod val="60000"/>
                  <a:lumOff val="40000"/>
                </a:schemeClr>
              </a:buClr>
              <a:buFont typeface="Wingdings" pitchFamily="2" charset="2"/>
              <a:buChar char="v"/>
              <a:defRPr/>
            </a:pPr>
            <a:r>
              <a:rPr lang="en-US" sz="2000" dirty="0">
                <a:latin typeface="Corbel" pitchFamily="34" charset="0"/>
                <a:cs typeface="Tahoma" pitchFamily="34" charset="0"/>
              </a:rPr>
              <a:t>American codes , due to the incessant research-based up-gradations, are the most technically advanced. They offer the best blend of design strength and low product cost</a:t>
            </a:r>
          </a:p>
          <a:p>
            <a:pPr indent="-342900" algn="just">
              <a:spcBef>
                <a:spcPct val="20000"/>
              </a:spcBef>
              <a:buClr>
                <a:schemeClr val="tx2">
                  <a:lumMod val="60000"/>
                  <a:lumOff val="40000"/>
                </a:schemeClr>
              </a:buClr>
              <a:defRPr/>
            </a:pPr>
            <a:endParaRPr lang="en-US" sz="2000" dirty="0">
              <a:latin typeface="Corbel" pitchFamily="34" charset="0"/>
              <a:cs typeface="Tahoma" pitchFamily="34" charset="0"/>
            </a:endParaRPr>
          </a:p>
          <a:p>
            <a:pPr marL="631825" indent="-631825" algn="just">
              <a:spcBef>
                <a:spcPct val="20000"/>
              </a:spcBef>
              <a:buClr>
                <a:schemeClr val="tx2">
                  <a:lumMod val="60000"/>
                  <a:lumOff val="40000"/>
                </a:schemeClr>
              </a:buClr>
              <a:buFont typeface="Wingdings" pitchFamily="2" charset="2"/>
              <a:buChar char="v"/>
              <a:defRPr/>
            </a:pPr>
            <a:r>
              <a:rPr lang="en-US" sz="2000" dirty="0">
                <a:latin typeface="Corbel" pitchFamily="34" charset="0"/>
                <a:cs typeface="Tahoma" pitchFamily="34" charset="0"/>
              </a:rPr>
              <a:t>It is recommend to use wind &amp; seismic application as per Indian codes, IS</a:t>
            </a:r>
            <a:r>
              <a:rPr lang="en-US" sz="2000" dirty="0">
                <a:cs typeface="Tahoma" pitchFamily="34" charset="0"/>
              </a:rPr>
              <a:t> 875, 1893 </a:t>
            </a:r>
            <a:r>
              <a:rPr lang="en-US" sz="2000" dirty="0">
                <a:latin typeface="Corbel" pitchFamily="34" charset="0"/>
                <a:cs typeface="Tahoma" pitchFamily="34" charset="0"/>
              </a:rPr>
              <a:t>and Design &amp; other consideration as per American codes, AISC,MBMA, AWS</a:t>
            </a:r>
          </a:p>
          <a:p>
            <a:pPr indent="-342900" algn="just">
              <a:spcBef>
                <a:spcPct val="20000"/>
              </a:spcBef>
              <a:buClr>
                <a:schemeClr val="tx2">
                  <a:lumMod val="60000"/>
                  <a:lumOff val="40000"/>
                </a:schemeClr>
              </a:buClr>
              <a:defRPr/>
            </a:pPr>
            <a:endParaRPr lang="en-US" sz="2000" dirty="0">
              <a:latin typeface="Corbel" pitchFamily="34" charset="0"/>
              <a:cs typeface="Tahoma" pitchFamily="34" charset="0"/>
            </a:endParaRPr>
          </a:p>
          <a:p>
            <a:pPr marL="342900" indent="-685800" algn="just">
              <a:spcBef>
                <a:spcPct val="20000"/>
              </a:spcBef>
              <a:buClr>
                <a:schemeClr val="tx2">
                  <a:lumMod val="60000"/>
                  <a:lumOff val="40000"/>
                </a:schemeClr>
              </a:buClr>
              <a:buFont typeface="Wingdings" pitchFamily="2" charset="2"/>
              <a:buChar char="v"/>
              <a:defRPr/>
            </a:pPr>
            <a:r>
              <a:rPr lang="en-US" sz="2000" dirty="0">
                <a:latin typeface="Corbel" pitchFamily="34" charset="0"/>
                <a:cs typeface="Tahoma" pitchFamily="34" charset="0"/>
              </a:rPr>
              <a:t>Latest editions of all the codes are always to be followed.</a:t>
            </a:r>
          </a:p>
        </p:txBody>
      </p:sp>
    </p:spTree>
    <p:extLst>
      <p:ext uri="{BB962C8B-B14F-4D97-AF65-F5344CB8AC3E}">
        <p14:creationId xmlns:p14="http://schemas.microsoft.com/office/powerpoint/2010/main" val="2995978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D:\album\AP-0566 L&amp;T METRO STATIONS (HABSIGUDA).jpg"/>
          <p:cNvPicPr>
            <a:picLocks noChangeAspect="1" noChangeArrowheads="1"/>
          </p:cNvPicPr>
          <p:nvPr/>
        </p:nvPicPr>
        <p:blipFill>
          <a:blip r:embed="rId2" cstate="print"/>
          <a:srcRect l="9259" t="18107" r="12037" b="4527"/>
          <a:stretch>
            <a:fillRect/>
          </a:stretch>
        </p:blipFill>
        <p:spPr bwMode="auto">
          <a:xfrm>
            <a:off x="1524000" y="1143000"/>
            <a:ext cx="9144000" cy="5715000"/>
          </a:xfrm>
          <a:prstGeom prst="rect">
            <a:avLst/>
          </a:prstGeom>
          <a:noFill/>
        </p:spPr>
      </p:pic>
      <p:sp>
        <p:nvSpPr>
          <p:cNvPr id="4" name="Rectangle 3"/>
          <p:cNvSpPr/>
          <p:nvPr/>
        </p:nvSpPr>
        <p:spPr>
          <a:xfrm>
            <a:off x="1331494" y="1008245"/>
            <a:ext cx="9529010" cy="585937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0"/>
            <a:ext cx="12192000" cy="813375"/>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p:spPr>
        <p:txBody>
          <a:bodyPr vert="horz" lIns="91440" tIns="45720" rIns="91440" bIns="45720" rtlCol="0" anchor="ctr">
            <a:normAutofit/>
          </a:bodyPr>
          <a:lstStyle/>
          <a:p>
            <a:pPr algn="ctr">
              <a:spcBef>
                <a:spcPct val="0"/>
              </a:spcBef>
            </a:pPr>
            <a:r>
              <a:rPr lang="en-US" sz="3200" b="1" dirty="0">
                <a:solidFill>
                  <a:schemeClr val="bg1"/>
                </a:solidFill>
                <a:latin typeface="Corbel" panose="020B0503020204020204" pitchFamily="34" charset="0"/>
                <a:ea typeface="+mj-ea"/>
                <a:cs typeface="+mj-cs"/>
              </a:rPr>
              <a:t>ADVANTAGES OF PEB</a:t>
            </a:r>
          </a:p>
        </p:txBody>
      </p:sp>
      <p:sp>
        <p:nvSpPr>
          <p:cNvPr id="6" name="TextBox 5">
            <a:extLst>
              <a:ext uri="{FF2B5EF4-FFF2-40B4-BE49-F238E27FC236}">
                <a16:creationId xmlns:a16="http://schemas.microsoft.com/office/drawing/2014/main" id="{A3AE6A9F-A77E-40F6-872F-CD9F52E3E7E8}"/>
              </a:ext>
            </a:extLst>
          </p:cNvPr>
          <p:cNvSpPr txBox="1"/>
          <p:nvPr/>
        </p:nvSpPr>
        <p:spPr>
          <a:xfrm>
            <a:off x="0" y="0"/>
            <a:ext cx="12192000" cy="7620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p:spPr>
        <p:txBody>
          <a:bodyPr vert="horz" lIns="91440" tIns="45720" rIns="91440" bIns="45720" rtlCol="0" anchor="ctr">
            <a:normAutofit/>
          </a:bodyPr>
          <a:lstStyle/>
          <a:p>
            <a:pPr algn="ctr">
              <a:spcBef>
                <a:spcPct val="0"/>
              </a:spcBef>
            </a:pPr>
            <a:r>
              <a:rPr lang="en-US" sz="3200" b="1" dirty="0">
                <a:solidFill>
                  <a:schemeClr val="bg1"/>
                </a:solidFill>
                <a:latin typeface="Corbel" panose="020B0503020204020204" pitchFamily="34" charset="0"/>
                <a:ea typeface="+mj-ea"/>
                <a:cs typeface="+mj-cs"/>
              </a:rPr>
              <a:t>Disadvantages of Pre-Engineered Steel Buildings</a:t>
            </a:r>
          </a:p>
        </p:txBody>
      </p:sp>
      <p:sp>
        <p:nvSpPr>
          <p:cNvPr id="8" name="Rectangle 7">
            <a:extLst>
              <a:ext uri="{FF2B5EF4-FFF2-40B4-BE49-F238E27FC236}">
                <a16:creationId xmlns:a16="http://schemas.microsoft.com/office/drawing/2014/main" id="{DB0FB6C6-5285-430D-BB16-AD59019D6CA3}"/>
              </a:ext>
            </a:extLst>
          </p:cNvPr>
          <p:cNvSpPr txBox="1">
            <a:spLocks noChangeArrowheads="1"/>
          </p:cNvSpPr>
          <p:nvPr/>
        </p:nvSpPr>
        <p:spPr>
          <a:xfrm>
            <a:off x="1625065" y="1507957"/>
            <a:ext cx="8941870" cy="5094973"/>
          </a:xfrm>
          <a:prstGeom prst="rect">
            <a:avLst/>
          </a:prstGeom>
          <a:noFill/>
          <a:ln/>
        </p:spPr>
        <p:txBody>
          <a:bodyPr vert="horz" lIns="91440" tIns="45720" rIns="91440" bIns="45720" rtlCol="0">
            <a:normAutofit/>
          </a:bodyPr>
          <a:lstStyle/>
          <a:p>
            <a:pPr marL="631825" indent="-631825">
              <a:spcBef>
                <a:spcPct val="20000"/>
              </a:spcBef>
              <a:buClr>
                <a:schemeClr val="tx2">
                  <a:lumMod val="60000"/>
                  <a:lumOff val="40000"/>
                </a:schemeClr>
              </a:buClr>
              <a:buFont typeface="Wingdings" pitchFamily="2" charset="2"/>
              <a:buChar char="v"/>
              <a:defRPr/>
            </a:pPr>
            <a:r>
              <a:rPr lang="en-US" sz="2000" dirty="0">
                <a:latin typeface="Corbel" pitchFamily="34" charset="0"/>
                <a:cs typeface="Tahoma" pitchFamily="34" charset="0"/>
              </a:rPr>
              <a:t> Additions to PEB’s in future to accommodate growth are difficult unless the future expansion requirements are given initially itself while designing.</a:t>
            </a:r>
          </a:p>
          <a:p>
            <a:pPr>
              <a:spcBef>
                <a:spcPct val="20000"/>
              </a:spcBef>
              <a:buClr>
                <a:schemeClr val="tx2">
                  <a:lumMod val="60000"/>
                  <a:lumOff val="40000"/>
                </a:schemeClr>
              </a:buClr>
              <a:defRPr/>
            </a:pPr>
            <a:endParaRPr lang="en-US" sz="2000" dirty="0">
              <a:latin typeface="Corbel" pitchFamily="34" charset="0"/>
              <a:cs typeface="Tahoma" pitchFamily="34" charset="0"/>
            </a:endParaRPr>
          </a:p>
          <a:p>
            <a:pPr marL="631825" indent="-631825">
              <a:spcBef>
                <a:spcPct val="20000"/>
              </a:spcBef>
              <a:buClr>
                <a:schemeClr val="tx2">
                  <a:lumMod val="60000"/>
                  <a:lumOff val="40000"/>
                </a:schemeClr>
              </a:buClr>
              <a:buFont typeface="Wingdings" pitchFamily="2" charset="2"/>
              <a:buChar char="v"/>
              <a:defRPr/>
            </a:pPr>
            <a:r>
              <a:rPr lang="en-US" sz="2000" dirty="0">
                <a:latin typeface="Corbel" pitchFamily="34" charset="0"/>
                <a:cs typeface="Tahoma" pitchFamily="34" charset="0"/>
              </a:rPr>
              <a:t>If not properly maintained, the steel frames are susceptible to corrosion, thus special coatings become necessary to resist corrosion.</a:t>
            </a:r>
            <a:br>
              <a:rPr lang="en-US" sz="2000" dirty="0">
                <a:latin typeface="Corbel" pitchFamily="34" charset="0"/>
                <a:cs typeface="Tahoma" pitchFamily="34" charset="0"/>
              </a:rPr>
            </a:br>
            <a:endParaRPr lang="en-US" sz="2000" dirty="0">
              <a:latin typeface="Corbel" pitchFamily="34" charset="0"/>
              <a:cs typeface="Tahoma" pitchFamily="34" charset="0"/>
            </a:endParaRPr>
          </a:p>
          <a:p>
            <a:pPr marL="631825" indent="-631825">
              <a:spcBef>
                <a:spcPct val="20000"/>
              </a:spcBef>
              <a:buClr>
                <a:schemeClr val="tx2">
                  <a:lumMod val="60000"/>
                  <a:lumOff val="40000"/>
                </a:schemeClr>
              </a:buClr>
              <a:buFont typeface="Wingdings" pitchFamily="2" charset="2"/>
              <a:buChar char="v"/>
              <a:defRPr/>
            </a:pPr>
            <a:r>
              <a:rPr lang="en-US" sz="2000" dirty="0">
                <a:latin typeface="Corbel" pitchFamily="34" charset="0"/>
                <a:cs typeface="Tahoma" pitchFamily="34" charset="0"/>
              </a:rPr>
              <a:t>During fire, this type of building becomes more susceptible to damage due to it’s conductivity.</a:t>
            </a:r>
          </a:p>
          <a:p>
            <a:pPr marL="631825" indent="-631825">
              <a:spcBef>
                <a:spcPct val="20000"/>
              </a:spcBef>
              <a:buClr>
                <a:schemeClr val="tx2">
                  <a:lumMod val="60000"/>
                  <a:lumOff val="40000"/>
                </a:schemeClr>
              </a:buClr>
              <a:buFont typeface="Wingdings" pitchFamily="2" charset="2"/>
              <a:buChar char="v"/>
              <a:defRPr/>
            </a:pPr>
            <a:endParaRPr lang="en-US" sz="2000" dirty="0">
              <a:latin typeface="Corbel" pitchFamily="34" charset="0"/>
              <a:cs typeface="Tahoma" pitchFamily="34" charset="0"/>
            </a:endParaRPr>
          </a:p>
          <a:p>
            <a:pPr marL="631825" indent="-631825">
              <a:spcBef>
                <a:spcPct val="20000"/>
              </a:spcBef>
              <a:buClr>
                <a:schemeClr val="tx2">
                  <a:lumMod val="60000"/>
                  <a:lumOff val="40000"/>
                </a:schemeClr>
              </a:buClr>
              <a:buFont typeface="Wingdings" pitchFamily="2" charset="2"/>
              <a:buChar char="v"/>
              <a:defRPr/>
            </a:pPr>
            <a:r>
              <a:rPr lang="en-US" sz="2000" dirty="0">
                <a:latin typeface="Corbel" pitchFamily="34" charset="0"/>
                <a:cs typeface="Tahoma" pitchFamily="34" charset="0"/>
              </a:rPr>
              <a:t>Steel being good at conducting steel, it reduces the thermal comfort in the building.</a:t>
            </a:r>
          </a:p>
          <a:p>
            <a:pPr marL="631825" indent="-631825" algn="just">
              <a:spcBef>
                <a:spcPct val="20000"/>
              </a:spcBef>
              <a:buClr>
                <a:schemeClr val="tx2">
                  <a:lumMod val="60000"/>
                  <a:lumOff val="40000"/>
                </a:schemeClr>
              </a:buClr>
              <a:buFont typeface="Wingdings" pitchFamily="2" charset="2"/>
              <a:buChar char="v"/>
              <a:defRPr/>
            </a:pPr>
            <a:endParaRPr lang="en-US" sz="2000" dirty="0">
              <a:latin typeface="Corbel" pitchFamily="34" charset="0"/>
              <a:cs typeface="Tahoma" pitchFamily="34" charset="0"/>
            </a:endParaRPr>
          </a:p>
          <a:p>
            <a:pPr marL="631825" indent="-631825" algn="just">
              <a:spcBef>
                <a:spcPct val="20000"/>
              </a:spcBef>
              <a:buClr>
                <a:schemeClr val="tx2">
                  <a:lumMod val="60000"/>
                  <a:lumOff val="40000"/>
                </a:schemeClr>
              </a:buClr>
              <a:buFont typeface="Wingdings" pitchFamily="2" charset="2"/>
              <a:buChar char="v"/>
              <a:defRPr/>
            </a:pPr>
            <a:r>
              <a:rPr lang="en-US" sz="2000" dirty="0">
                <a:latin typeface="Corbel" pitchFamily="34" charset="0"/>
                <a:cs typeface="Tahoma" pitchFamily="34" charset="0"/>
              </a:rPr>
              <a:t>If proper procedures are not followed, the building may collapse during erection.</a:t>
            </a:r>
          </a:p>
        </p:txBody>
      </p:sp>
    </p:spTree>
    <p:extLst>
      <p:ext uri="{BB962C8B-B14F-4D97-AF65-F5344CB8AC3E}">
        <p14:creationId xmlns:p14="http://schemas.microsoft.com/office/powerpoint/2010/main" val="40339338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155246" y="972951"/>
            <a:ext cx="9318833" cy="1577692"/>
          </a:xfrm>
          <a:prstGeom prst="roundRect">
            <a:avLst/>
          </a:prstGeom>
          <a:solidFill>
            <a:srgbClr val="5B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155246" y="2608398"/>
            <a:ext cx="9557884" cy="3170099"/>
          </a:xfrm>
          <a:prstGeom prst="rect">
            <a:avLst/>
          </a:prstGeom>
        </p:spPr>
        <p:txBody>
          <a:bodyPr wrap="square">
            <a:spAutoFit/>
          </a:bodyPr>
          <a:lstStyle/>
          <a:p>
            <a:pPr>
              <a:buClr>
                <a:srgbClr val="006401"/>
              </a:buClr>
            </a:pPr>
            <a:endParaRPr lang="en-US" sz="2000" dirty="0">
              <a:latin typeface="Corbel" pitchFamily="34" charset="0"/>
            </a:endParaRPr>
          </a:p>
          <a:p>
            <a:pPr indent="-285750">
              <a:buClr>
                <a:srgbClr val="006401"/>
              </a:buClr>
              <a:buFont typeface="Wingdings" panose="05000000000000000000" pitchFamily="2" charset="2"/>
              <a:buChar char="v"/>
            </a:pPr>
            <a:r>
              <a:rPr lang="en-US" sz="2000" b="1" dirty="0"/>
              <a:t> </a:t>
            </a:r>
            <a:r>
              <a:rPr lang="en-US" sz="2000" b="1" u="sng" dirty="0">
                <a:solidFill>
                  <a:srgbClr val="5B9C00"/>
                </a:solidFill>
                <a:latin typeface="Corbel" panose="020B0503020204020204" pitchFamily="34" charset="0"/>
              </a:rPr>
              <a:t>ENVIRONMENTAL: </a:t>
            </a:r>
            <a:r>
              <a:rPr lang="en-US" sz="2000" dirty="0">
                <a:latin typeface="Corbel" pitchFamily="34" charset="0"/>
              </a:rPr>
              <a:t>The impact the building will have today and in the future when considering factors as energy usage, efficient use of space, recyclability, materials used for construction, all in an effort to conserve natural resources</a:t>
            </a:r>
          </a:p>
          <a:p>
            <a:pPr marL="285750" indent="-285750" algn="just">
              <a:buClr>
                <a:srgbClr val="006401"/>
              </a:buClr>
              <a:buFont typeface="Wingdings" panose="05000000000000000000" pitchFamily="2" charset="2"/>
              <a:buChar char="v"/>
            </a:pPr>
            <a:endParaRPr lang="en-US" sz="2000" dirty="0">
              <a:latin typeface="Corbel" pitchFamily="34" charset="0"/>
            </a:endParaRPr>
          </a:p>
          <a:p>
            <a:pPr indent="-285750">
              <a:buClr>
                <a:srgbClr val="006401"/>
              </a:buClr>
              <a:buFont typeface="Wingdings" panose="05000000000000000000" pitchFamily="2" charset="2"/>
              <a:buChar char="v"/>
            </a:pPr>
            <a:r>
              <a:rPr lang="en-US" sz="2000" b="1" dirty="0">
                <a:latin typeface="Corbel" panose="020B0503020204020204" pitchFamily="34" charset="0"/>
              </a:rPr>
              <a:t> </a:t>
            </a:r>
            <a:r>
              <a:rPr lang="en-US" sz="2000" b="1" u="sng" dirty="0">
                <a:solidFill>
                  <a:srgbClr val="5B9C00"/>
                </a:solidFill>
                <a:latin typeface="Corbel" panose="020B0503020204020204" pitchFamily="34" charset="0"/>
              </a:rPr>
              <a:t>ECONOMIC: </a:t>
            </a:r>
            <a:r>
              <a:rPr lang="en-US" sz="2000" dirty="0">
                <a:latin typeface="Corbel" pitchFamily="34" charset="0"/>
              </a:rPr>
              <a:t>Lowering operating costs, enhancing asset value, improving productivity, as well as optimizing lifecycle performance</a:t>
            </a:r>
          </a:p>
          <a:p>
            <a:pPr marL="285750" indent="-285750" algn="just">
              <a:buClr>
                <a:srgbClr val="006401"/>
              </a:buClr>
              <a:buFont typeface="Wingdings" panose="05000000000000000000" pitchFamily="2" charset="2"/>
              <a:buChar char="v"/>
            </a:pPr>
            <a:endParaRPr lang="en-US" sz="2000" dirty="0">
              <a:latin typeface="Corbel" pitchFamily="34" charset="0"/>
            </a:endParaRPr>
          </a:p>
          <a:p>
            <a:pPr indent="-285750">
              <a:buClr>
                <a:srgbClr val="006401"/>
              </a:buClr>
              <a:buFont typeface="Wingdings" panose="05000000000000000000" pitchFamily="2" charset="2"/>
              <a:buChar char="v"/>
            </a:pPr>
            <a:r>
              <a:rPr lang="en-US" sz="2000" b="1" dirty="0">
                <a:latin typeface="Corbel" panose="020B0503020204020204" pitchFamily="34" charset="0"/>
              </a:rPr>
              <a:t> </a:t>
            </a:r>
            <a:r>
              <a:rPr lang="en-US" sz="2000" b="1" u="sng" dirty="0">
                <a:solidFill>
                  <a:srgbClr val="5B9C00"/>
                </a:solidFill>
                <a:latin typeface="Corbel" panose="020B0503020204020204" pitchFamily="34" charset="0"/>
              </a:rPr>
              <a:t>HEALTH &amp; COMMUNITY: </a:t>
            </a:r>
            <a:r>
              <a:rPr lang="en-US" sz="2000" dirty="0">
                <a:latin typeface="Corbel" panose="020B0503020204020204" pitchFamily="34" charset="0"/>
              </a:rPr>
              <a:t>Improvement of air quality, occupant comfort, and overall health conditions</a:t>
            </a:r>
          </a:p>
        </p:txBody>
      </p:sp>
      <p:sp>
        <p:nvSpPr>
          <p:cNvPr id="7" name="Rectangle 6"/>
          <p:cNvSpPr/>
          <p:nvPr/>
        </p:nvSpPr>
        <p:spPr>
          <a:xfrm>
            <a:off x="1717921" y="1138200"/>
            <a:ext cx="8432533" cy="1323439"/>
          </a:xfrm>
          <a:prstGeom prst="rect">
            <a:avLst/>
          </a:prstGeom>
        </p:spPr>
        <p:txBody>
          <a:bodyPr wrap="square">
            <a:spAutoFit/>
          </a:bodyPr>
          <a:lstStyle/>
          <a:p>
            <a:pPr>
              <a:buClr>
                <a:srgbClr val="006401"/>
              </a:buClr>
            </a:pPr>
            <a:r>
              <a:rPr lang="en-US" sz="2000" b="1" dirty="0">
                <a:solidFill>
                  <a:schemeClr val="bg1"/>
                </a:solidFill>
                <a:latin typeface="Corbel" panose="020B0503020204020204" pitchFamily="34" charset="0"/>
              </a:rPr>
              <a:t>A GREEN BUILDING </a:t>
            </a:r>
            <a:r>
              <a:rPr lang="en-US" sz="2000" dirty="0">
                <a:solidFill>
                  <a:schemeClr val="bg1"/>
                </a:solidFill>
                <a:latin typeface="Corbel" panose="020B0503020204020204" pitchFamily="34" charset="0"/>
              </a:rPr>
              <a:t>has characteristics that reduce its environmental impact during its life cycle – from construction all the way through to the end of the  building’s useful life. These green building characteristics are measured against three  criteria.</a:t>
            </a:r>
          </a:p>
        </p:txBody>
      </p:sp>
      <p:sp>
        <p:nvSpPr>
          <p:cNvPr id="6" name="TextBox 5">
            <a:extLst>
              <a:ext uri="{FF2B5EF4-FFF2-40B4-BE49-F238E27FC236}">
                <a16:creationId xmlns:a16="http://schemas.microsoft.com/office/drawing/2014/main" id="{1034FA67-D3CF-43D8-8BAB-EA3D0261C650}"/>
              </a:ext>
            </a:extLst>
          </p:cNvPr>
          <p:cNvSpPr txBox="1"/>
          <p:nvPr/>
        </p:nvSpPr>
        <p:spPr>
          <a:xfrm>
            <a:off x="0" y="0"/>
            <a:ext cx="12192000" cy="7620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p:spPr>
        <p:txBody>
          <a:bodyPr vert="horz" lIns="91440" tIns="45720" rIns="91440" bIns="45720" rtlCol="0" anchor="ctr">
            <a:normAutofit/>
          </a:bodyPr>
          <a:lstStyle/>
          <a:p>
            <a:pPr algn="ctr">
              <a:spcBef>
                <a:spcPct val="0"/>
              </a:spcBef>
            </a:pPr>
            <a:r>
              <a:rPr lang="en-US" sz="3200" b="1" dirty="0">
                <a:solidFill>
                  <a:schemeClr val="bg1"/>
                </a:solidFill>
                <a:latin typeface="Corbel" panose="020B0503020204020204" pitchFamily="34" charset="0"/>
                <a:ea typeface="+mj-ea"/>
                <a:cs typeface="+mj-cs"/>
              </a:rPr>
              <a:t>GREEN BUILDINGS</a:t>
            </a:r>
          </a:p>
        </p:txBody>
      </p:sp>
    </p:spTree>
    <p:extLst>
      <p:ext uri="{BB962C8B-B14F-4D97-AF65-F5344CB8AC3E}">
        <p14:creationId xmlns:p14="http://schemas.microsoft.com/office/powerpoint/2010/main" val="3865233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971674061"/>
              </p:ext>
            </p:extLst>
          </p:nvPr>
        </p:nvGraphicFramePr>
        <p:xfrm>
          <a:off x="1676400" y="1287376"/>
          <a:ext cx="4572000" cy="5562600"/>
        </p:xfrm>
        <a:graphic>
          <a:graphicData uri="http://schemas.openxmlformats.org/drawingml/2006/table">
            <a:tbl>
              <a:tblPr/>
              <a:tblGrid>
                <a:gridCol w="4572000">
                  <a:extLst>
                    <a:ext uri="{9D8B030D-6E8A-4147-A177-3AD203B41FA5}">
                      <a16:colId xmlns:a16="http://schemas.microsoft.com/office/drawing/2014/main" val="20000"/>
                    </a:ext>
                  </a:extLst>
                </a:gridCol>
              </a:tblGrid>
              <a:tr h="696132">
                <a:tc>
                  <a:txBody>
                    <a:bodyPr/>
                    <a:lstStyle/>
                    <a:p>
                      <a:pPr algn="l" fontAlgn="b">
                        <a:buClr>
                          <a:srgbClr val="006401"/>
                        </a:buClr>
                        <a:buFont typeface="Wingdings" pitchFamily="2" charset="2"/>
                        <a:buChar char="v"/>
                      </a:pPr>
                      <a:r>
                        <a:rPr lang="en-US" sz="2000" b="1" i="0" u="none" strike="noStrike" dirty="0">
                          <a:solidFill>
                            <a:schemeClr val="tx1"/>
                          </a:solidFill>
                          <a:latin typeface="Corbel" panose="020B0503020204020204" pitchFamily="34" charset="0"/>
                        </a:rPr>
                        <a:t>  Site Selection &amp; Planning</a:t>
                      </a:r>
                    </a:p>
                    <a:p>
                      <a:pPr algn="l" fontAlgn="b">
                        <a:buClr>
                          <a:srgbClr val="006401"/>
                        </a:buClr>
                        <a:buFont typeface="Wingdings" pitchFamily="2" charset="2"/>
                        <a:buChar char="v"/>
                      </a:pPr>
                      <a:endParaRPr lang="en-US" sz="2000" b="1" i="0" u="none" strike="noStrike" dirty="0">
                        <a:solidFill>
                          <a:schemeClr val="tx1"/>
                        </a:solidFill>
                        <a:latin typeface="Corbel" panose="020B0503020204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948876">
                <a:tc>
                  <a:txBody>
                    <a:bodyPr/>
                    <a:lstStyle/>
                    <a:p>
                      <a:pPr marL="0" marR="0" indent="0" algn="l" defTabSz="914400" rtl="0" eaLnBrk="1" fontAlgn="b" latinLnBrk="0" hangingPunct="1">
                        <a:lnSpc>
                          <a:spcPct val="150000"/>
                        </a:lnSpc>
                        <a:spcBef>
                          <a:spcPts val="0"/>
                        </a:spcBef>
                        <a:spcAft>
                          <a:spcPts val="0"/>
                        </a:spcAft>
                        <a:buClr>
                          <a:srgbClr val="006401"/>
                        </a:buClr>
                        <a:buSzTx/>
                        <a:buFont typeface="Wingdings" pitchFamily="2" charset="2"/>
                        <a:buChar char="v"/>
                        <a:tabLst/>
                        <a:defRPr/>
                      </a:pPr>
                      <a:r>
                        <a:rPr lang="en-US" sz="2000" b="1" i="0" u="none" strike="noStrike" kern="1200" dirty="0">
                          <a:solidFill>
                            <a:schemeClr val="tx1"/>
                          </a:solidFill>
                          <a:latin typeface="Corbel" panose="020B0503020204020204" pitchFamily="34" charset="0"/>
                          <a:ea typeface="+mn-ea"/>
                          <a:cs typeface="+mn-cs"/>
                        </a:rPr>
                        <a:t>  Water Conservation</a:t>
                      </a:r>
                    </a:p>
                    <a:p>
                      <a:pPr marL="0" marR="0" indent="0" algn="l" defTabSz="914400" rtl="0" eaLnBrk="1" fontAlgn="b" latinLnBrk="0" hangingPunct="1">
                        <a:lnSpc>
                          <a:spcPct val="150000"/>
                        </a:lnSpc>
                        <a:spcBef>
                          <a:spcPts val="0"/>
                        </a:spcBef>
                        <a:spcAft>
                          <a:spcPts val="0"/>
                        </a:spcAft>
                        <a:buClr>
                          <a:srgbClr val="006401"/>
                        </a:buClr>
                        <a:buSzTx/>
                        <a:buFont typeface="Wingdings" pitchFamily="2" charset="2"/>
                        <a:buChar char="v"/>
                        <a:tabLst/>
                        <a:defRPr/>
                      </a:pPr>
                      <a:endParaRPr lang="en-US" sz="2000" b="1" i="0" u="none" strike="noStrike" kern="1200" dirty="0">
                        <a:solidFill>
                          <a:schemeClr val="tx1"/>
                        </a:solidFill>
                        <a:latin typeface="Corbel" panose="020B0503020204020204" pitchFamily="34" charset="0"/>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948876">
                <a:tc>
                  <a:txBody>
                    <a:bodyPr/>
                    <a:lstStyle/>
                    <a:p>
                      <a:pPr marL="0" marR="0" indent="0" algn="l" defTabSz="914400" rtl="0" eaLnBrk="1" fontAlgn="b" latinLnBrk="0" hangingPunct="1">
                        <a:lnSpc>
                          <a:spcPct val="150000"/>
                        </a:lnSpc>
                        <a:spcBef>
                          <a:spcPts val="0"/>
                        </a:spcBef>
                        <a:spcAft>
                          <a:spcPts val="0"/>
                        </a:spcAft>
                        <a:buClr>
                          <a:srgbClr val="006401"/>
                        </a:buClr>
                        <a:buSzTx/>
                        <a:buFont typeface="Wingdings" pitchFamily="2" charset="2"/>
                        <a:buChar char="v"/>
                        <a:tabLst/>
                        <a:defRPr/>
                      </a:pPr>
                      <a:r>
                        <a:rPr lang="en-US" sz="2000" b="1" i="0" u="none" strike="noStrike" kern="1200" dirty="0">
                          <a:solidFill>
                            <a:schemeClr val="tx1"/>
                          </a:solidFill>
                          <a:latin typeface="Corbel" panose="020B0503020204020204" pitchFamily="34" charset="0"/>
                          <a:ea typeface="+mn-ea"/>
                          <a:cs typeface="+mn-cs"/>
                        </a:rPr>
                        <a:t>  Energy Conservation</a:t>
                      </a:r>
                    </a:p>
                    <a:p>
                      <a:pPr marL="0" marR="0" indent="0" algn="l" defTabSz="914400" rtl="0" eaLnBrk="1" fontAlgn="b" latinLnBrk="0" hangingPunct="1">
                        <a:lnSpc>
                          <a:spcPct val="150000"/>
                        </a:lnSpc>
                        <a:spcBef>
                          <a:spcPts val="0"/>
                        </a:spcBef>
                        <a:spcAft>
                          <a:spcPts val="0"/>
                        </a:spcAft>
                        <a:buClr>
                          <a:srgbClr val="006401"/>
                        </a:buClr>
                        <a:buSzTx/>
                        <a:buFont typeface="Wingdings" pitchFamily="2" charset="2"/>
                        <a:buChar char="v"/>
                        <a:tabLst/>
                        <a:defRPr/>
                      </a:pPr>
                      <a:endParaRPr lang="en-US" sz="2000" b="1" i="0" u="none" strike="noStrike" kern="1200" dirty="0">
                        <a:solidFill>
                          <a:schemeClr val="tx1"/>
                        </a:solidFill>
                        <a:latin typeface="Corbel" panose="020B0503020204020204" pitchFamily="34" charset="0"/>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948876">
                <a:tc>
                  <a:txBody>
                    <a:bodyPr/>
                    <a:lstStyle/>
                    <a:p>
                      <a:pPr marL="350838" marR="0" indent="-350838" algn="l" defTabSz="914400" rtl="0" eaLnBrk="1" fontAlgn="b" latinLnBrk="0" hangingPunct="1">
                        <a:lnSpc>
                          <a:spcPct val="150000"/>
                        </a:lnSpc>
                        <a:spcBef>
                          <a:spcPts val="0"/>
                        </a:spcBef>
                        <a:spcAft>
                          <a:spcPts val="0"/>
                        </a:spcAft>
                        <a:buClr>
                          <a:srgbClr val="006401"/>
                        </a:buClr>
                        <a:buSzTx/>
                        <a:buFont typeface="Wingdings" pitchFamily="2" charset="2"/>
                        <a:buChar char="v"/>
                        <a:tabLst/>
                        <a:defRPr/>
                      </a:pPr>
                      <a:r>
                        <a:rPr lang="en-US" sz="2000" b="1" i="0" u="none" strike="noStrike" kern="1200" dirty="0">
                          <a:solidFill>
                            <a:schemeClr val="tx1"/>
                          </a:solidFill>
                          <a:latin typeface="Corbel" panose="020B0503020204020204" pitchFamily="34" charset="0"/>
                          <a:ea typeface="+mn-ea"/>
                          <a:cs typeface="+mn-cs"/>
                        </a:rPr>
                        <a:t> Material Conservation</a:t>
                      </a:r>
                    </a:p>
                    <a:p>
                      <a:pPr marL="350838" marR="0" indent="-350838" algn="l" defTabSz="914400" rtl="0" eaLnBrk="1" fontAlgn="b" latinLnBrk="0" hangingPunct="1">
                        <a:lnSpc>
                          <a:spcPct val="150000"/>
                        </a:lnSpc>
                        <a:spcBef>
                          <a:spcPts val="0"/>
                        </a:spcBef>
                        <a:spcAft>
                          <a:spcPts val="0"/>
                        </a:spcAft>
                        <a:buClr>
                          <a:srgbClr val="006401"/>
                        </a:buClr>
                        <a:buSzTx/>
                        <a:buFont typeface="Wingdings" pitchFamily="2" charset="2"/>
                        <a:buChar char="v"/>
                        <a:tabLst/>
                        <a:defRPr/>
                      </a:pPr>
                      <a:endParaRPr lang="en-US" sz="2000" b="1" i="0" u="none" strike="noStrike" kern="1200" dirty="0">
                        <a:solidFill>
                          <a:schemeClr val="tx1"/>
                        </a:solidFill>
                        <a:latin typeface="Corbel" panose="020B0503020204020204" pitchFamily="34" charset="0"/>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948876">
                <a:tc>
                  <a:txBody>
                    <a:bodyPr/>
                    <a:lstStyle/>
                    <a:p>
                      <a:pPr marL="0" marR="0" indent="0" algn="l" defTabSz="914400" rtl="0" eaLnBrk="1" fontAlgn="b" latinLnBrk="0" hangingPunct="1">
                        <a:lnSpc>
                          <a:spcPct val="150000"/>
                        </a:lnSpc>
                        <a:spcBef>
                          <a:spcPts val="0"/>
                        </a:spcBef>
                        <a:spcAft>
                          <a:spcPts val="0"/>
                        </a:spcAft>
                        <a:buClr>
                          <a:srgbClr val="006401"/>
                        </a:buClr>
                        <a:buSzTx/>
                        <a:buFont typeface="Wingdings" pitchFamily="2" charset="2"/>
                        <a:buChar char="v"/>
                        <a:tabLst/>
                        <a:defRPr/>
                      </a:pPr>
                      <a:r>
                        <a:rPr lang="en-US" sz="2000" b="1" i="0" u="none" strike="noStrike" kern="1200" dirty="0">
                          <a:solidFill>
                            <a:schemeClr val="tx1"/>
                          </a:solidFill>
                          <a:latin typeface="Corbel" panose="020B0503020204020204" pitchFamily="34" charset="0"/>
                          <a:ea typeface="+mn-ea"/>
                          <a:cs typeface="+mn-cs"/>
                        </a:rPr>
                        <a:t>  Indoor Environment Quality</a:t>
                      </a:r>
                    </a:p>
                    <a:p>
                      <a:pPr marL="0" marR="0" indent="0" algn="l" defTabSz="914400" rtl="0" eaLnBrk="1" fontAlgn="b" latinLnBrk="0" hangingPunct="1">
                        <a:lnSpc>
                          <a:spcPct val="150000"/>
                        </a:lnSpc>
                        <a:spcBef>
                          <a:spcPts val="0"/>
                        </a:spcBef>
                        <a:spcAft>
                          <a:spcPts val="0"/>
                        </a:spcAft>
                        <a:buClr>
                          <a:srgbClr val="006401"/>
                        </a:buClr>
                        <a:buSzTx/>
                        <a:buFont typeface="Wingdings" pitchFamily="2" charset="2"/>
                        <a:buNone/>
                        <a:tabLst/>
                        <a:defRPr/>
                      </a:pPr>
                      <a:endParaRPr lang="en-US" sz="2000" b="1" i="0" u="none" strike="noStrike" kern="1200" dirty="0">
                        <a:solidFill>
                          <a:schemeClr val="tx1"/>
                        </a:solidFill>
                        <a:latin typeface="Corbel" panose="020B0503020204020204" pitchFamily="34" charset="0"/>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5482">
                <a:tc>
                  <a:txBody>
                    <a:bodyPr/>
                    <a:lstStyle/>
                    <a:p>
                      <a:pPr marL="0" marR="0" indent="0" algn="l" defTabSz="914400" rtl="0" eaLnBrk="1" fontAlgn="b" latinLnBrk="0" hangingPunct="1">
                        <a:lnSpc>
                          <a:spcPct val="150000"/>
                        </a:lnSpc>
                        <a:spcBef>
                          <a:spcPts val="0"/>
                        </a:spcBef>
                        <a:spcAft>
                          <a:spcPts val="0"/>
                        </a:spcAft>
                        <a:buClr>
                          <a:srgbClr val="006401"/>
                        </a:buClr>
                        <a:buSzTx/>
                        <a:buFont typeface="Wingdings" pitchFamily="2" charset="2"/>
                        <a:buChar char="v"/>
                        <a:tabLst/>
                        <a:defRPr/>
                      </a:pPr>
                      <a:r>
                        <a:rPr lang="en-US" sz="2000" b="1" i="0" u="none" strike="noStrike" kern="1200" dirty="0">
                          <a:solidFill>
                            <a:schemeClr val="tx1"/>
                          </a:solidFill>
                          <a:latin typeface="Corbel" panose="020B0503020204020204" pitchFamily="34" charset="0"/>
                          <a:ea typeface="+mn-ea"/>
                          <a:cs typeface="+mn-cs"/>
                        </a:rPr>
                        <a:t>  Innovation in Design</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35482">
                <a:tc>
                  <a:txBody>
                    <a:bodyPr/>
                    <a:lstStyle/>
                    <a:p>
                      <a:pPr algn="l" fontAlgn="b">
                        <a:lnSpc>
                          <a:spcPct val="150000"/>
                        </a:lnSpc>
                        <a:buClr>
                          <a:srgbClr val="006401"/>
                        </a:buClr>
                        <a:buFont typeface="Wingdings" pitchFamily="2" charset="2"/>
                        <a:buChar char="v"/>
                      </a:pPr>
                      <a:endParaRPr lang="en-US" sz="2000" b="0" i="0" u="none" strike="noStrike" dirty="0">
                        <a:solidFill>
                          <a:srgbClr val="5B9C00"/>
                        </a:solidFill>
                        <a:latin typeface="+mn-lt"/>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pic>
        <p:nvPicPr>
          <p:cNvPr id="4" name="Picture 3"/>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8889" b="11111"/>
          <a:stretch/>
        </p:blipFill>
        <p:spPr>
          <a:xfrm>
            <a:off x="6833277" y="1815116"/>
            <a:ext cx="4258235" cy="3459527"/>
          </a:xfrm>
          <a:prstGeom prst="rect">
            <a:avLst/>
          </a:prstGeom>
        </p:spPr>
      </p:pic>
      <p:sp>
        <p:nvSpPr>
          <p:cNvPr id="5" name="TextBox 4">
            <a:extLst>
              <a:ext uri="{FF2B5EF4-FFF2-40B4-BE49-F238E27FC236}">
                <a16:creationId xmlns:a16="http://schemas.microsoft.com/office/drawing/2014/main" id="{D9DC96C3-60E3-4C7D-BC3B-E5F5045AF54E}"/>
              </a:ext>
            </a:extLst>
          </p:cNvPr>
          <p:cNvSpPr txBox="1"/>
          <p:nvPr/>
        </p:nvSpPr>
        <p:spPr>
          <a:xfrm>
            <a:off x="0" y="8024"/>
            <a:ext cx="12192000" cy="7620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p:spPr>
        <p:txBody>
          <a:bodyPr vert="horz" lIns="91440" tIns="45720" rIns="91440" bIns="45720" rtlCol="0" anchor="ctr">
            <a:normAutofit/>
          </a:bodyPr>
          <a:lstStyle/>
          <a:p>
            <a:pPr algn="ctr">
              <a:spcBef>
                <a:spcPct val="0"/>
              </a:spcBef>
            </a:pPr>
            <a:r>
              <a:rPr lang="en-US" sz="3200" b="1" dirty="0">
                <a:solidFill>
                  <a:schemeClr val="bg1"/>
                </a:solidFill>
                <a:latin typeface="Corbel" panose="020B0503020204020204" pitchFamily="34" charset="0"/>
                <a:ea typeface="+mj-ea"/>
                <a:cs typeface="+mj-cs"/>
              </a:rPr>
              <a:t>GREEN BUILDING STANDARDS</a:t>
            </a:r>
          </a:p>
        </p:txBody>
      </p:sp>
    </p:spTree>
    <p:extLst>
      <p:ext uri="{BB962C8B-B14F-4D97-AF65-F5344CB8AC3E}">
        <p14:creationId xmlns:p14="http://schemas.microsoft.com/office/powerpoint/2010/main" val="591941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D:\album\AP-0566 L&amp;T METRO STATIONS (HABSIGUDA).jpg"/>
          <p:cNvPicPr>
            <a:picLocks noChangeAspect="1" noChangeArrowheads="1"/>
          </p:cNvPicPr>
          <p:nvPr/>
        </p:nvPicPr>
        <p:blipFill>
          <a:blip r:embed="rId2" cstate="print"/>
          <a:srcRect l="9259" t="18107" r="12037" b="4527"/>
          <a:stretch>
            <a:fillRect/>
          </a:stretch>
        </p:blipFill>
        <p:spPr bwMode="auto">
          <a:xfrm>
            <a:off x="1524000" y="1143000"/>
            <a:ext cx="9144000" cy="5715000"/>
          </a:xfrm>
          <a:prstGeom prst="rect">
            <a:avLst/>
          </a:prstGeom>
          <a:noFill/>
        </p:spPr>
      </p:pic>
      <p:sp>
        <p:nvSpPr>
          <p:cNvPr id="4" name="Rectangle 3"/>
          <p:cNvSpPr/>
          <p:nvPr/>
        </p:nvSpPr>
        <p:spPr>
          <a:xfrm>
            <a:off x="1126156" y="1008245"/>
            <a:ext cx="9541843" cy="585937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75823AB-8110-4BB6-89CA-2BB8E5650487}"/>
              </a:ext>
            </a:extLst>
          </p:cNvPr>
          <p:cNvSpPr txBox="1"/>
          <p:nvPr/>
        </p:nvSpPr>
        <p:spPr>
          <a:xfrm>
            <a:off x="-1" y="0"/>
            <a:ext cx="12192000" cy="7620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p:spPr>
        <p:txBody>
          <a:bodyPr vert="horz" lIns="91440" tIns="45720" rIns="91440" bIns="45720" rtlCol="0" anchor="ctr">
            <a:normAutofit/>
          </a:bodyPr>
          <a:lstStyle/>
          <a:p>
            <a:pPr indent="-342900" algn="ctr">
              <a:spcBef>
                <a:spcPct val="0"/>
              </a:spcBef>
              <a:defRPr/>
            </a:pPr>
            <a:r>
              <a:rPr lang="en-US" sz="3200" b="1" dirty="0">
                <a:solidFill>
                  <a:schemeClr val="bg1"/>
                </a:solidFill>
                <a:ea typeface="+mj-ea"/>
                <a:cs typeface="+mj-cs"/>
              </a:rPr>
              <a:t>Steel Buildings Environmentally-Friendly Structures</a:t>
            </a:r>
          </a:p>
        </p:txBody>
      </p:sp>
      <p:graphicFrame>
        <p:nvGraphicFramePr>
          <p:cNvPr id="9" name="Table 8">
            <a:extLst>
              <a:ext uri="{FF2B5EF4-FFF2-40B4-BE49-F238E27FC236}">
                <a16:creationId xmlns:a16="http://schemas.microsoft.com/office/drawing/2014/main" id="{17314B6F-2DF1-4B1A-AD39-0C6DFE2E8FCD}"/>
              </a:ext>
            </a:extLst>
          </p:cNvPr>
          <p:cNvGraphicFramePr>
            <a:graphicFrameLocks noGrp="1"/>
          </p:cNvGraphicFramePr>
          <p:nvPr>
            <p:extLst>
              <p:ext uri="{D42A27DB-BD31-4B8C-83A1-F6EECF244321}">
                <p14:modId xmlns:p14="http://schemas.microsoft.com/office/powerpoint/2010/main" val="2460277505"/>
              </p:ext>
            </p:extLst>
          </p:nvPr>
        </p:nvGraphicFramePr>
        <p:xfrm>
          <a:off x="1607419" y="1008245"/>
          <a:ext cx="9060581" cy="7623684"/>
        </p:xfrm>
        <a:graphic>
          <a:graphicData uri="http://schemas.openxmlformats.org/drawingml/2006/table">
            <a:tbl>
              <a:tblPr/>
              <a:tblGrid>
                <a:gridCol w="9060581">
                  <a:extLst>
                    <a:ext uri="{9D8B030D-6E8A-4147-A177-3AD203B41FA5}">
                      <a16:colId xmlns:a16="http://schemas.microsoft.com/office/drawing/2014/main" val="20000"/>
                    </a:ext>
                  </a:extLst>
                </a:gridCol>
              </a:tblGrid>
              <a:tr h="4745585">
                <a:tc>
                  <a:txBody>
                    <a:bodyPr/>
                    <a:lstStyle/>
                    <a:p>
                      <a:pPr marL="457200" indent="-457200" algn="l" fontAlgn="b">
                        <a:buClr>
                          <a:srgbClr val="006401"/>
                        </a:buClr>
                        <a:buFont typeface="Wingdings" pitchFamily="2" charset="2"/>
                        <a:buAutoNum type="arabicPeriod"/>
                      </a:pPr>
                      <a:r>
                        <a:rPr lang="en-US" sz="2000" b="1" i="0" u="none" strike="noStrike" dirty="0">
                          <a:solidFill>
                            <a:schemeClr val="tx1"/>
                          </a:solidFill>
                          <a:latin typeface="Corbel" panose="020B0503020204020204" pitchFamily="34" charset="0"/>
                        </a:rPr>
                        <a:t>Steel Buildings Produce Lower Construction Waste</a:t>
                      </a:r>
                    </a:p>
                    <a:p>
                      <a:pPr marL="0" indent="0" algn="l" fontAlgn="b">
                        <a:buClr>
                          <a:srgbClr val="006401"/>
                        </a:buClr>
                        <a:buFont typeface="Wingdings" pitchFamily="2" charset="2"/>
                        <a:buNone/>
                      </a:pPr>
                      <a:endParaRPr lang="en-US" sz="2000" b="1" i="0" u="none" strike="noStrike" dirty="0">
                        <a:solidFill>
                          <a:schemeClr val="tx1"/>
                        </a:solidFill>
                        <a:latin typeface="Corbel" panose="020B0503020204020204" pitchFamily="34" charset="0"/>
                      </a:endParaRPr>
                    </a:p>
                    <a:p>
                      <a:pPr marL="800100" lvl="1" indent="-342900" algn="l" fontAlgn="b">
                        <a:buClr>
                          <a:srgbClr val="006401"/>
                        </a:buClr>
                        <a:buFont typeface="Wingdings" panose="05000000000000000000" pitchFamily="2" charset="2"/>
                        <a:buChar char="v"/>
                      </a:pPr>
                      <a:r>
                        <a:rPr lang="en-IN" sz="2000" kern="1200" dirty="0">
                          <a:solidFill>
                            <a:schemeClr val="tx1"/>
                          </a:solidFill>
                          <a:effectLst/>
                          <a:latin typeface="Corbel" panose="020B0503020204020204" pitchFamily="34" charset="0"/>
                          <a:ea typeface="+mn-ea"/>
                          <a:cs typeface="+mn-cs"/>
                        </a:rPr>
                        <a:t>Steel structures are pre-engineered and created with the purpose of shorter construction timeframes and less waste.</a:t>
                      </a:r>
                    </a:p>
                    <a:p>
                      <a:pPr marL="800100" lvl="1" indent="-342900" algn="l" fontAlgn="b">
                        <a:buClr>
                          <a:srgbClr val="006401"/>
                        </a:buClr>
                        <a:buFont typeface="Wingdings" panose="05000000000000000000" pitchFamily="2" charset="2"/>
                        <a:buChar char="v"/>
                      </a:pPr>
                      <a:endParaRPr lang="en-IN" sz="2000" kern="1200" dirty="0">
                        <a:solidFill>
                          <a:schemeClr val="tx1"/>
                        </a:solidFill>
                        <a:effectLst/>
                        <a:latin typeface="Corbel" panose="020B0503020204020204" pitchFamily="34" charset="0"/>
                        <a:ea typeface="+mn-ea"/>
                        <a:cs typeface="+mn-cs"/>
                      </a:endParaRPr>
                    </a:p>
                    <a:p>
                      <a:pPr marL="800100" lvl="1" indent="-342900" algn="l" fontAlgn="b">
                        <a:buClr>
                          <a:srgbClr val="006401"/>
                        </a:buClr>
                        <a:buFont typeface="Wingdings" panose="05000000000000000000" pitchFamily="2" charset="2"/>
                        <a:buChar char="v"/>
                      </a:pPr>
                      <a:r>
                        <a:rPr lang="en-IN" sz="2000" kern="1200" dirty="0">
                          <a:solidFill>
                            <a:schemeClr val="tx1"/>
                          </a:solidFill>
                          <a:effectLst/>
                          <a:latin typeface="Corbel" panose="020B0503020204020204" pitchFamily="34" charset="0"/>
                          <a:ea typeface="+mn-ea"/>
                          <a:cs typeface="+mn-cs"/>
                        </a:rPr>
                        <a:t>Steel is one of the most recyclable building materials (at 98%).</a:t>
                      </a:r>
                    </a:p>
                    <a:p>
                      <a:pPr marL="800100" lvl="1" indent="-342900" algn="l" fontAlgn="b">
                        <a:buClr>
                          <a:srgbClr val="006401"/>
                        </a:buClr>
                        <a:buFont typeface="Wingdings" panose="05000000000000000000" pitchFamily="2" charset="2"/>
                        <a:buChar char="v"/>
                      </a:pPr>
                      <a:endParaRPr lang="en-IN" sz="2000" kern="1200" dirty="0">
                        <a:solidFill>
                          <a:schemeClr val="tx1"/>
                        </a:solidFill>
                        <a:effectLst/>
                        <a:latin typeface="Corbel" panose="020B0503020204020204" pitchFamily="34" charset="0"/>
                        <a:ea typeface="+mn-ea"/>
                        <a:cs typeface="+mn-cs"/>
                      </a:endParaRPr>
                    </a:p>
                    <a:p>
                      <a:pPr marL="800100" marR="0" lvl="1" indent="-342900" algn="l" defTabSz="914400" rtl="0" eaLnBrk="1" fontAlgn="b" latinLnBrk="0" hangingPunct="1">
                        <a:lnSpc>
                          <a:spcPct val="100000"/>
                        </a:lnSpc>
                        <a:spcBef>
                          <a:spcPts val="0"/>
                        </a:spcBef>
                        <a:spcAft>
                          <a:spcPts val="0"/>
                        </a:spcAft>
                        <a:buClr>
                          <a:srgbClr val="006401"/>
                        </a:buClr>
                        <a:buSzTx/>
                        <a:buFont typeface="Wingdings" panose="05000000000000000000" pitchFamily="2" charset="2"/>
                        <a:buChar char="v"/>
                        <a:tabLst/>
                        <a:defRPr/>
                      </a:pPr>
                      <a:r>
                        <a:rPr lang="en-IN" sz="2000" kern="1200" dirty="0">
                          <a:solidFill>
                            <a:schemeClr val="tx1"/>
                          </a:solidFill>
                          <a:effectLst/>
                          <a:latin typeface="Corbel" panose="020B0503020204020204" pitchFamily="34" charset="0"/>
                          <a:ea typeface="+mn-ea"/>
                          <a:cs typeface="+mn-cs"/>
                        </a:rPr>
                        <a:t>The recyclable capabilities of the material make </a:t>
                      </a:r>
                      <a:r>
                        <a:rPr lang="en-IN" sz="2000" b="0" kern="1200" dirty="0">
                          <a:solidFill>
                            <a:schemeClr val="tx1"/>
                          </a:solidFill>
                          <a:effectLst/>
                          <a:latin typeface="Corbel" panose="020B0503020204020204" pitchFamily="34" charset="0"/>
                          <a:ea typeface="+mn-ea"/>
                          <a:cs typeface="+mn-cs"/>
                        </a:rPr>
                        <a:t>steel one of the most environmentally-friendly building materials used today.</a:t>
                      </a:r>
                    </a:p>
                    <a:p>
                      <a:pPr marL="285750" marR="0" lvl="0" indent="-285750" algn="l" defTabSz="914400" rtl="0" eaLnBrk="1" fontAlgn="b" latinLnBrk="0" hangingPunct="1">
                        <a:lnSpc>
                          <a:spcPct val="100000"/>
                        </a:lnSpc>
                        <a:spcBef>
                          <a:spcPts val="0"/>
                        </a:spcBef>
                        <a:spcAft>
                          <a:spcPts val="0"/>
                        </a:spcAft>
                        <a:buClr>
                          <a:srgbClr val="006401"/>
                        </a:buClr>
                        <a:buSzTx/>
                        <a:buFont typeface="Arial" panose="020B0604020202020204" pitchFamily="34" charset="0"/>
                        <a:buChar char="•"/>
                        <a:tabLst/>
                        <a:defRPr/>
                      </a:pPr>
                      <a:endParaRPr lang="en-IN" sz="2000" b="0" kern="1200" dirty="0">
                        <a:solidFill>
                          <a:schemeClr val="tx1"/>
                        </a:solidFill>
                        <a:effectLst/>
                        <a:latin typeface="Corbel" panose="020B0503020204020204" pitchFamily="34" charset="0"/>
                        <a:ea typeface="+mn-ea"/>
                        <a:cs typeface="+mn-cs"/>
                      </a:endParaRPr>
                    </a:p>
                    <a:p>
                      <a:pPr marL="0" marR="0" lvl="0" indent="0" algn="l" defTabSz="914400" rtl="0" eaLnBrk="1" fontAlgn="b" latinLnBrk="0" hangingPunct="1">
                        <a:lnSpc>
                          <a:spcPct val="100000"/>
                        </a:lnSpc>
                        <a:spcBef>
                          <a:spcPts val="0"/>
                        </a:spcBef>
                        <a:spcAft>
                          <a:spcPts val="0"/>
                        </a:spcAft>
                        <a:buClr>
                          <a:srgbClr val="006401"/>
                        </a:buClr>
                        <a:buSzTx/>
                        <a:buFont typeface="Arial" panose="020B0604020202020204" pitchFamily="34" charset="0"/>
                        <a:buNone/>
                        <a:tabLst/>
                        <a:defRPr/>
                      </a:pPr>
                      <a:r>
                        <a:rPr lang="en-IN" sz="2000" b="1" i="0" u="none" strike="noStrike" kern="1200" dirty="0">
                          <a:solidFill>
                            <a:schemeClr val="tx1"/>
                          </a:solidFill>
                          <a:latin typeface="Corbel" panose="020B0503020204020204" pitchFamily="34" charset="0"/>
                          <a:ea typeface="+mn-ea"/>
                          <a:cs typeface="+mn-cs"/>
                        </a:rPr>
                        <a:t>2. Metal Buildings Reduce Overall Energy Costs</a:t>
                      </a:r>
                    </a:p>
                    <a:p>
                      <a:pPr marL="457200" marR="0" lvl="1" indent="0" algn="l" defTabSz="914400" rtl="0" eaLnBrk="1" fontAlgn="b" latinLnBrk="0" hangingPunct="1">
                        <a:lnSpc>
                          <a:spcPct val="100000"/>
                        </a:lnSpc>
                        <a:spcBef>
                          <a:spcPts val="0"/>
                        </a:spcBef>
                        <a:spcAft>
                          <a:spcPts val="0"/>
                        </a:spcAft>
                        <a:buClr>
                          <a:srgbClr val="006401"/>
                        </a:buClr>
                        <a:buSzTx/>
                        <a:buFont typeface="Wingdings" panose="05000000000000000000" pitchFamily="2" charset="2"/>
                        <a:buNone/>
                        <a:tabLst/>
                        <a:defRPr/>
                      </a:pPr>
                      <a:endParaRPr lang="en-IN" sz="2000" b="1" i="0" u="none" strike="noStrike" kern="1200" dirty="0">
                        <a:solidFill>
                          <a:schemeClr val="tx1"/>
                        </a:solidFill>
                        <a:latin typeface="Corbel" panose="020B0503020204020204" pitchFamily="34" charset="0"/>
                        <a:ea typeface="+mn-ea"/>
                        <a:cs typeface="+mn-cs"/>
                      </a:endParaRPr>
                    </a:p>
                    <a:p>
                      <a:pPr marL="800100" marR="0" lvl="1" indent="-342900" algn="l" defTabSz="914400" rtl="0" eaLnBrk="1" fontAlgn="b" latinLnBrk="0" hangingPunct="1">
                        <a:lnSpc>
                          <a:spcPct val="100000"/>
                        </a:lnSpc>
                        <a:spcBef>
                          <a:spcPts val="0"/>
                        </a:spcBef>
                        <a:spcAft>
                          <a:spcPts val="0"/>
                        </a:spcAft>
                        <a:buClr>
                          <a:srgbClr val="006401"/>
                        </a:buClr>
                        <a:buSzTx/>
                        <a:buFont typeface="Wingdings" panose="05000000000000000000" pitchFamily="2" charset="2"/>
                        <a:buChar char="v"/>
                        <a:tabLst/>
                        <a:defRPr/>
                      </a:pPr>
                      <a:r>
                        <a:rPr lang="en-IN" sz="2000" kern="1200" dirty="0">
                          <a:solidFill>
                            <a:schemeClr val="tx1"/>
                          </a:solidFill>
                          <a:effectLst/>
                          <a:latin typeface="Corbel" panose="020B0503020204020204" pitchFamily="34" charset="0"/>
                          <a:ea typeface="+mn-ea"/>
                          <a:cs typeface="+mn-cs"/>
                        </a:rPr>
                        <a:t>Using sky lights and proper ventilation, day time lighting is not required, hence energy cost is less.</a:t>
                      </a:r>
                    </a:p>
                    <a:p>
                      <a:pPr marL="800100" marR="0" lvl="1" indent="-342900" algn="l" defTabSz="914400" rtl="0" eaLnBrk="1" fontAlgn="b" latinLnBrk="0" hangingPunct="1">
                        <a:lnSpc>
                          <a:spcPct val="100000"/>
                        </a:lnSpc>
                        <a:spcBef>
                          <a:spcPts val="0"/>
                        </a:spcBef>
                        <a:spcAft>
                          <a:spcPts val="0"/>
                        </a:spcAft>
                        <a:buClr>
                          <a:srgbClr val="006401"/>
                        </a:buClr>
                        <a:buSzTx/>
                        <a:buFont typeface="Wingdings" panose="05000000000000000000" pitchFamily="2" charset="2"/>
                        <a:buChar char="v"/>
                        <a:tabLst/>
                        <a:defRPr/>
                      </a:pPr>
                      <a:endParaRPr lang="en-IN" sz="2000" kern="1200" dirty="0">
                        <a:solidFill>
                          <a:schemeClr val="tx1"/>
                        </a:solidFill>
                        <a:effectLst/>
                        <a:latin typeface="Corbel" panose="020B0503020204020204" pitchFamily="34" charset="0"/>
                        <a:ea typeface="+mn-ea"/>
                        <a:cs typeface="+mn-cs"/>
                      </a:endParaRPr>
                    </a:p>
                    <a:p>
                      <a:pPr marL="800100" marR="0" lvl="1" indent="-342900" algn="l" defTabSz="914400" rtl="0" eaLnBrk="1" fontAlgn="b" latinLnBrk="0" hangingPunct="1">
                        <a:lnSpc>
                          <a:spcPct val="100000"/>
                        </a:lnSpc>
                        <a:spcBef>
                          <a:spcPts val="0"/>
                        </a:spcBef>
                        <a:spcAft>
                          <a:spcPts val="0"/>
                        </a:spcAft>
                        <a:buClr>
                          <a:srgbClr val="006401"/>
                        </a:buClr>
                        <a:buSzTx/>
                        <a:buFont typeface="Wingdings" panose="05000000000000000000" pitchFamily="2" charset="2"/>
                        <a:buChar char="v"/>
                        <a:tabLst/>
                        <a:defRPr/>
                      </a:pPr>
                      <a:r>
                        <a:rPr lang="en-IN" sz="2000" kern="1200" dirty="0">
                          <a:solidFill>
                            <a:schemeClr val="tx1"/>
                          </a:solidFill>
                          <a:effectLst/>
                          <a:latin typeface="Corbel" panose="020B0503020204020204" pitchFamily="34" charset="0"/>
                          <a:ea typeface="+mn-ea"/>
                          <a:cs typeface="+mn-cs"/>
                        </a:rPr>
                        <a:t>By using insulation, thermal comfort can be achieved.</a:t>
                      </a:r>
                    </a:p>
                    <a:p>
                      <a:pPr marL="342900" marR="0" lvl="0" indent="-342900" algn="l" defTabSz="914400" rtl="0" eaLnBrk="1" fontAlgn="b" latinLnBrk="0" hangingPunct="1">
                        <a:lnSpc>
                          <a:spcPct val="100000"/>
                        </a:lnSpc>
                        <a:spcBef>
                          <a:spcPts val="0"/>
                        </a:spcBef>
                        <a:spcAft>
                          <a:spcPts val="0"/>
                        </a:spcAft>
                        <a:buClr>
                          <a:srgbClr val="006401"/>
                        </a:buClr>
                        <a:buSzTx/>
                        <a:buFont typeface="Arial" panose="020B0604020202020204" pitchFamily="34" charset="0"/>
                        <a:buChar char="•"/>
                        <a:tabLst/>
                        <a:defRPr/>
                      </a:pPr>
                      <a:endParaRPr lang="en-IN" sz="2000" kern="1200" dirty="0">
                        <a:solidFill>
                          <a:schemeClr val="tx1"/>
                        </a:solidFill>
                        <a:effectLst/>
                        <a:latin typeface="Corbel" panose="020B0503020204020204" pitchFamily="34" charset="0"/>
                        <a:ea typeface="+mn-ea"/>
                        <a:cs typeface="+mn-cs"/>
                      </a:endParaRPr>
                    </a:p>
                    <a:p>
                      <a:pPr marL="0" marR="0" lvl="0" indent="0" algn="l" defTabSz="914400" rtl="0" eaLnBrk="1" fontAlgn="b" latinLnBrk="0" hangingPunct="1">
                        <a:lnSpc>
                          <a:spcPct val="100000"/>
                        </a:lnSpc>
                        <a:spcBef>
                          <a:spcPts val="0"/>
                        </a:spcBef>
                        <a:spcAft>
                          <a:spcPts val="0"/>
                        </a:spcAft>
                        <a:buClr>
                          <a:srgbClr val="006401"/>
                        </a:buClr>
                        <a:buSzTx/>
                        <a:buFont typeface="Arial" panose="020B0604020202020204" pitchFamily="34" charset="0"/>
                        <a:buNone/>
                        <a:tabLst/>
                        <a:defRPr/>
                      </a:pPr>
                      <a:endParaRPr lang="en-IN" sz="2000" b="1" i="0" u="none" strike="noStrike" kern="1200" dirty="0">
                        <a:solidFill>
                          <a:schemeClr val="tx1"/>
                        </a:solidFill>
                        <a:latin typeface="Corbel" panose="020B0503020204020204" pitchFamily="34" charset="0"/>
                        <a:ea typeface="+mn-ea"/>
                        <a:cs typeface="+mn-cs"/>
                      </a:endParaRPr>
                    </a:p>
                    <a:p>
                      <a:pPr marL="0" marR="0" lvl="0" indent="0" algn="l" defTabSz="914400" rtl="0" eaLnBrk="1" fontAlgn="b" latinLnBrk="0" hangingPunct="1">
                        <a:lnSpc>
                          <a:spcPct val="100000"/>
                        </a:lnSpc>
                        <a:spcBef>
                          <a:spcPts val="0"/>
                        </a:spcBef>
                        <a:spcAft>
                          <a:spcPts val="0"/>
                        </a:spcAft>
                        <a:buClr>
                          <a:srgbClr val="006401"/>
                        </a:buClr>
                        <a:buSzTx/>
                        <a:buFont typeface="Arial" panose="020B0604020202020204" pitchFamily="34" charset="0"/>
                        <a:buNone/>
                        <a:tabLst/>
                        <a:defRPr/>
                      </a:pPr>
                      <a:endParaRPr lang="en-IN" sz="2000" b="0" i="0" u="none" strike="noStrike" kern="1200" dirty="0">
                        <a:solidFill>
                          <a:schemeClr val="tx1"/>
                        </a:solidFill>
                        <a:latin typeface="Corbel" panose="020B0503020204020204" pitchFamily="34" charset="0"/>
                        <a:ea typeface="+mn-ea"/>
                        <a:cs typeface="+mn-cs"/>
                      </a:endParaRPr>
                    </a:p>
                    <a:p>
                      <a:pPr marL="285750" indent="-285750" algn="l" fontAlgn="b">
                        <a:buClr>
                          <a:srgbClr val="006401"/>
                        </a:buClr>
                        <a:buFont typeface="Arial" panose="020B0604020202020204" pitchFamily="34" charset="0"/>
                        <a:buChar char="•"/>
                      </a:pPr>
                      <a:endParaRPr lang="en-IN" sz="2000" kern="1200" dirty="0">
                        <a:solidFill>
                          <a:schemeClr val="tx1"/>
                        </a:solidFill>
                        <a:effectLst/>
                        <a:latin typeface="Corbel" panose="020B0503020204020204" pitchFamily="34" charset="0"/>
                        <a:ea typeface="+mn-ea"/>
                        <a:cs typeface="+mn-cs"/>
                      </a:endParaRPr>
                    </a:p>
                    <a:p>
                      <a:pPr marL="0" indent="0" algn="l" fontAlgn="b">
                        <a:buClr>
                          <a:srgbClr val="006401"/>
                        </a:buClr>
                        <a:buFont typeface="Wingdings" pitchFamily="2" charset="2"/>
                        <a:buNone/>
                      </a:pPr>
                      <a:endParaRPr lang="en-US" sz="2000" b="1" i="0" u="none" strike="noStrike" dirty="0">
                        <a:solidFill>
                          <a:schemeClr val="tx1"/>
                        </a:solidFill>
                        <a:latin typeface="Corbel" panose="020B0503020204020204" pitchFamily="34" charset="0"/>
                      </a:endParaRPr>
                    </a:p>
                    <a:p>
                      <a:pPr algn="l" fontAlgn="b">
                        <a:buClr>
                          <a:srgbClr val="006401"/>
                        </a:buClr>
                        <a:buFont typeface="Wingdings" pitchFamily="2" charset="2"/>
                        <a:buNone/>
                      </a:pPr>
                      <a:endParaRPr lang="en-US" sz="2400" b="1" i="0" u="none" strike="noStrike" dirty="0">
                        <a:solidFill>
                          <a:srgbClr val="5B9C00"/>
                        </a:solidFill>
                        <a:latin typeface="+mn-lt"/>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38399">
                <a:tc>
                  <a:txBody>
                    <a:bodyPr/>
                    <a:lstStyle/>
                    <a:p>
                      <a:pPr marL="0" marR="0" indent="0" algn="l" defTabSz="914400" rtl="0" eaLnBrk="1" fontAlgn="b" latinLnBrk="0" hangingPunct="1">
                        <a:lnSpc>
                          <a:spcPct val="150000"/>
                        </a:lnSpc>
                        <a:spcBef>
                          <a:spcPts val="0"/>
                        </a:spcBef>
                        <a:spcAft>
                          <a:spcPts val="0"/>
                        </a:spcAft>
                        <a:buClr>
                          <a:srgbClr val="006401"/>
                        </a:buClr>
                        <a:buSzTx/>
                        <a:buFont typeface="Wingdings" pitchFamily="2" charset="2"/>
                        <a:buNone/>
                        <a:tabLst/>
                        <a:defRPr/>
                      </a:pPr>
                      <a:endParaRPr lang="en-US" sz="2400" b="1" i="0" u="none" strike="noStrike" kern="1200" dirty="0">
                        <a:solidFill>
                          <a:srgbClr val="5B9C00"/>
                        </a:solidFill>
                        <a:latin typeface="+mn-lt"/>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83171">
                <a:tc>
                  <a:txBody>
                    <a:bodyPr/>
                    <a:lstStyle/>
                    <a:p>
                      <a:pPr algn="l" fontAlgn="b">
                        <a:lnSpc>
                          <a:spcPct val="150000"/>
                        </a:lnSpc>
                        <a:buClr>
                          <a:srgbClr val="006401"/>
                        </a:buClr>
                        <a:buFont typeface="Wingdings" pitchFamily="2" charset="2"/>
                        <a:buChar char="v"/>
                      </a:pPr>
                      <a:endParaRPr lang="en-US" sz="2000" b="0" i="0" u="none" strike="noStrike" dirty="0">
                        <a:solidFill>
                          <a:srgbClr val="5B9C00"/>
                        </a:solidFill>
                        <a:latin typeface="+mn-lt"/>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5295282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D:\album\AP-0566 L&amp;T METRO STATIONS (HABSIGUDA).jpg"/>
          <p:cNvPicPr>
            <a:picLocks noChangeAspect="1" noChangeArrowheads="1"/>
          </p:cNvPicPr>
          <p:nvPr/>
        </p:nvPicPr>
        <p:blipFill>
          <a:blip r:embed="rId2" cstate="print"/>
          <a:srcRect l="9259" t="18107" r="12037" b="4527"/>
          <a:stretch>
            <a:fillRect/>
          </a:stretch>
        </p:blipFill>
        <p:spPr bwMode="auto">
          <a:xfrm>
            <a:off x="1524000" y="1143000"/>
            <a:ext cx="9144000" cy="5715000"/>
          </a:xfrm>
          <a:prstGeom prst="rect">
            <a:avLst/>
          </a:prstGeom>
          <a:noFill/>
        </p:spPr>
      </p:pic>
      <p:sp>
        <p:nvSpPr>
          <p:cNvPr id="4" name="Rectangle 3"/>
          <p:cNvSpPr/>
          <p:nvPr/>
        </p:nvSpPr>
        <p:spPr>
          <a:xfrm>
            <a:off x="1126156" y="1006370"/>
            <a:ext cx="9541843" cy="585937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75823AB-8110-4BB6-89CA-2BB8E5650487}"/>
              </a:ext>
            </a:extLst>
          </p:cNvPr>
          <p:cNvSpPr txBox="1"/>
          <p:nvPr/>
        </p:nvSpPr>
        <p:spPr>
          <a:xfrm>
            <a:off x="-1" y="0"/>
            <a:ext cx="12192000" cy="7620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p:spPr>
        <p:txBody>
          <a:bodyPr vert="horz" lIns="91440" tIns="45720" rIns="91440" bIns="45720" rtlCol="0" anchor="ctr">
            <a:normAutofit/>
          </a:bodyPr>
          <a:lstStyle/>
          <a:p>
            <a:pPr indent="-342900" algn="ctr">
              <a:spcBef>
                <a:spcPct val="0"/>
              </a:spcBef>
              <a:defRPr/>
            </a:pPr>
            <a:r>
              <a:rPr lang="en-US" sz="3200" b="1" dirty="0">
                <a:solidFill>
                  <a:schemeClr val="bg1"/>
                </a:solidFill>
                <a:ea typeface="+mj-ea"/>
                <a:cs typeface="+mj-cs"/>
              </a:rPr>
              <a:t>Steel Buildings Environmentally-Friendly Structures</a:t>
            </a:r>
          </a:p>
        </p:txBody>
      </p:sp>
      <p:graphicFrame>
        <p:nvGraphicFramePr>
          <p:cNvPr id="6" name="Table 5">
            <a:extLst>
              <a:ext uri="{FF2B5EF4-FFF2-40B4-BE49-F238E27FC236}">
                <a16:creationId xmlns:a16="http://schemas.microsoft.com/office/drawing/2014/main" id="{AE396146-79CC-4967-8C2C-448F3739423E}"/>
              </a:ext>
            </a:extLst>
          </p:cNvPr>
          <p:cNvGraphicFramePr>
            <a:graphicFrameLocks noGrp="1"/>
          </p:cNvGraphicFramePr>
          <p:nvPr>
            <p:extLst>
              <p:ext uri="{D42A27DB-BD31-4B8C-83A1-F6EECF244321}">
                <p14:modId xmlns:p14="http://schemas.microsoft.com/office/powerpoint/2010/main" val="2172018341"/>
              </p:ext>
            </p:extLst>
          </p:nvPr>
        </p:nvGraphicFramePr>
        <p:xfrm>
          <a:off x="1524000" y="1569366"/>
          <a:ext cx="9143999" cy="7318884"/>
        </p:xfrm>
        <a:graphic>
          <a:graphicData uri="http://schemas.openxmlformats.org/drawingml/2006/table">
            <a:tbl>
              <a:tblPr/>
              <a:tblGrid>
                <a:gridCol w="9143999">
                  <a:extLst>
                    <a:ext uri="{9D8B030D-6E8A-4147-A177-3AD203B41FA5}">
                      <a16:colId xmlns:a16="http://schemas.microsoft.com/office/drawing/2014/main" val="20000"/>
                    </a:ext>
                  </a:extLst>
                </a:gridCol>
              </a:tblGrid>
              <a:tr h="4900067">
                <a:tc>
                  <a:txBody>
                    <a:bodyPr/>
                    <a:lstStyle/>
                    <a:p>
                      <a:pPr marL="0" indent="0" algn="l" fontAlgn="b">
                        <a:buClr>
                          <a:srgbClr val="006401"/>
                        </a:buClr>
                        <a:buFont typeface="Wingdings" pitchFamily="2" charset="2"/>
                        <a:buNone/>
                      </a:pPr>
                      <a:r>
                        <a:rPr lang="en-US" sz="2000" b="1" i="0" u="none" strike="noStrike" dirty="0">
                          <a:solidFill>
                            <a:schemeClr val="tx1"/>
                          </a:solidFill>
                          <a:latin typeface="Corbel" panose="020B0503020204020204" pitchFamily="34" charset="0"/>
                        </a:rPr>
                        <a:t>3. Solar Power Options Are Easy to Add-on</a:t>
                      </a:r>
                    </a:p>
                    <a:p>
                      <a:pPr marL="457200" indent="-457200" algn="l" fontAlgn="b">
                        <a:buClr>
                          <a:srgbClr val="006401"/>
                        </a:buClr>
                        <a:buFont typeface="Wingdings" pitchFamily="2" charset="2"/>
                        <a:buAutoNum type="arabicPeriod"/>
                      </a:pPr>
                      <a:endParaRPr lang="en-US" sz="2000" b="1" i="0" u="none" strike="noStrike" kern="1200" dirty="0">
                        <a:solidFill>
                          <a:schemeClr val="tx1"/>
                        </a:solidFill>
                        <a:effectLst/>
                        <a:latin typeface="Corbel" panose="020B0503020204020204" pitchFamily="34" charset="0"/>
                        <a:ea typeface="+mn-ea"/>
                        <a:cs typeface="+mn-cs"/>
                      </a:endParaRPr>
                    </a:p>
                    <a:p>
                      <a:pPr marL="800100" lvl="1" indent="-342900" algn="l" fontAlgn="b">
                        <a:buClr>
                          <a:srgbClr val="006401"/>
                        </a:buClr>
                        <a:buFont typeface="Wingdings" panose="05000000000000000000" pitchFamily="2" charset="2"/>
                        <a:buChar char="v"/>
                      </a:pPr>
                      <a:r>
                        <a:rPr lang="en-IN" sz="2000" kern="1200" dirty="0">
                          <a:solidFill>
                            <a:schemeClr val="tx1"/>
                          </a:solidFill>
                          <a:effectLst/>
                          <a:latin typeface="Corbel" panose="020B0503020204020204" pitchFamily="34" charset="0"/>
                          <a:ea typeface="+mn-ea"/>
                          <a:cs typeface="+mn-cs"/>
                        </a:rPr>
                        <a:t>Solar panels on roof top would help to reduce energy bill because of creating own energy.</a:t>
                      </a:r>
                    </a:p>
                    <a:p>
                      <a:pPr marL="0" indent="0" algn="l" fontAlgn="b">
                        <a:buClr>
                          <a:srgbClr val="006401"/>
                        </a:buClr>
                        <a:buFont typeface="Arial" panose="020B0604020202020204" pitchFamily="34" charset="0"/>
                        <a:buNone/>
                      </a:pPr>
                      <a:endParaRPr lang="en-IN" sz="2000" kern="1200" dirty="0">
                        <a:solidFill>
                          <a:schemeClr val="tx1"/>
                        </a:solidFill>
                        <a:effectLst/>
                        <a:latin typeface="Corbel" panose="020B0503020204020204" pitchFamily="34" charset="0"/>
                        <a:ea typeface="+mn-ea"/>
                        <a:cs typeface="+mn-cs"/>
                      </a:endParaRPr>
                    </a:p>
                    <a:p>
                      <a:pPr marL="0" marR="0" lvl="0" indent="0" algn="l" defTabSz="914400" rtl="0" eaLnBrk="1" fontAlgn="b" latinLnBrk="0" hangingPunct="1">
                        <a:lnSpc>
                          <a:spcPct val="100000"/>
                        </a:lnSpc>
                        <a:spcBef>
                          <a:spcPts val="0"/>
                        </a:spcBef>
                        <a:spcAft>
                          <a:spcPts val="0"/>
                        </a:spcAft>
                        <a:buClr>
                          <a:srgbClr val="006401"/>
                        </a:buClr>
                        <a:buSzTx/>
                        <a:buFont typeface="Arial" panose="020B0604020202020204" pitchFamily="34" charset="0"/>
                        <a:buNone/>
                        <a:tabLst/>
                        <a:defRPr/>
                      </a:pPr>
                      <a:r>
                        <a:rPr lang="en-IN" sz="2000" b="1" i="0" u="none" strike="noStrike" kern="1200" dirty="0">
                          <a:solidFill>
                            <a:schemeClr val="tx1"/>
                          </a:solidFill>
                          <a:latin typeface="Corbel" panose="020B0503020204020204" pitchFamily="34" charset="0"/>
                          <a:ea typeface="+mn-ea"/>
                          <a:cs typeface="+mn-cs"/>
                        </a:rPr>
                        <a:t>4. Steel Buildings Last For A Long Time</a:t>
                      </a:r>
                    </a:p>
                    <a:p>
                      <a:pPr marL="0" marR="0" lvl="0" indent="0" algn="l" defTabSz="914400" rtl="0" eaLnBrk="1" fontAlgn="b" latinLnBrk="0" hangingPunct="1">
                        <a:lnSpc>
                          <a:spcPct val="100000"/>
                        </a:lnSpc>
                        <a:spcBef>
                          <a:spcPts val="0"/>
                        </a:spcBef>
                        <a:spcAft>
                          <a:spcPts val="0"/>
                        </a:spcAft>
                        <a:buClr>
                          <a:srgbClr val="006401"/>
                        </a:buClr>
                        <a:buSzTx/>
                        <a:buFont typeface="Arial" panose="020B0604020202020204" pitchFamily="34" charset="0"/>
                        <a:buNone/>
                        <a:tabLst/>
                        <a:defRPr/>
                      </a:pPr>
                      <a:endParaRPr lang="en-IN" sz="2000" b="1" i="0" u="none" strike="noStrike" kern="1200" dirty="0">
                        <a:solidFill>
                          <a:schemeClr val="tx1"/>
                        </a:solidFill>
                        <a:latin typeface="Corbel" panose="020B0503020204020204" pitchFamily="34" charset="0"/>
                        <a:ea typeface="+mn-ea"/>
                        <a:cs typeface="+mn-cs"/>
                      </a:endParaRPr>
                    </a:p>
                    <a:p>
                      <a:pPr marL="800100" lvl="1" indent="-342900">
                        <a:buFont typeface="Wingdings" panose="05000000000000000000" pitchFamily="2" charset="2"/>
                        <a:buChar char="v"/>
                      </a:pPr>
                      <a:r>
                        <a:rPr lang="en-IN" sz="2000" b="0" i="0" u="none" strike="noStrike" kern="1200" dirty="0">
                          <a:solidFill>
                            <a:schemeClr val="tx1"/>
                          </a:solidFill>
                          <a:effectLst/>
                          <a:latin typeface="Corbel" panose="020B0503020204020204" pitchFamily="34" charset="0"/>
                          <a:ea typeface="+mn-ea"/>
                          <a:cs typeface="+mn-cs"/>
                        </a:rPr>
                        <a:t>Steel buildings are eco-friendly structures that require the least amount of renovations or lifetime maintenance. </a:t>
                      </a:r>
                    </a:p>
                    <a:p>
                      <a:pPr marL="800100" lvl="1" indent="-342900">
                        <a:buFont typeface="Wingdings" panose="05000000000000000000" pitchFamily="2" charset="2"/>
                        <a:buChar char="v"/>
                      </a:pPr>
                      <a:endParaRPr lang="en-IN" sz="2000" b="0" i="0" u="none" strike="noStrike" kern="1200" dirty="0">
                        <a:solidFill>
                          <a:schemeClr val="tx1"/>
                        </a:solidFill>
                        <a:effectLst/>
                        <a:latin typeface="Corbel" panose="020B0503020204020204" pitchFamily="34" charset="0"/>
                        <a:ea typeface="+mn-ea"/>
                        <a:cs typeface="+mn-cs"/>
                      </a:endParaRPr>
                    </a:p>
                    <a:p>
                      <a:pPr marL="800100" lvl="1" indent="-342900">
                        <a:buFont typeface="Wingdings" panose="05000000000000000000" pitchFamily="2" charset="2"/>
                        <a:buChar char="v"/>
                      </a:pPr>
                      <a:r>
                        <a:rPr lang="en-IN" sz="2000" b="0" i="0" u="none" strike="noStrike" kern="1200" dirty="0">
                          <a:solidFill>
                            <a:schemeClr val="tx1"/>
                          </a:solidFill>
                          <a:effectLst/>
                          <a:latin typeface="Corbel" panose="020B0503020204020204" pitchFamily="34" charset="0"/>
                          <a:ea typeface="+mn-ea"/>
                          <a:cs typeface="+mn-cs"/>
                        </a:rPr>
                        <a:t>Pre-engineered steel buildings are designed to withstand a wide variety of natural elements such as high winds, earthquakes, heavy snow, rainfall, and more.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N" sz="2000" b="1" i="0" u="none" strike="noStrike" kern="1200" dirty="0">
                        <a:solidFill>
                          <a:schemeClr val="tx1"/>
                        </a:solidFill>
                        <a:latin typeface="Corbel" panose="020B0503020204020204" pitchFamily="34" charset="0"/>
                        <a:ea typeface="+mn-ea"/>
                        <a:cs typeface="+mn-cs"/>
                      </a:endParaRPr>
                    </a:p>
                    <a:p>
                      <a:pPr marL="342900" indent="-342900">
                        <a:buFont typeface="Arial" panose="020B0604020202020204" pitchFamily="34" charset="0"/>
                        <a:buChar char="•"/>
                      </a:pPr>
                      <a:endParaRPr lang="en-IN" sz="2000" b="0" i="0" u="none" strike="noStrike" kern="1200" dirty="0">
                        <a:solidFill>
                          <a:schemeClr val="tx1"/>
                        </a:solidFill>
                        <a:effectLst/>
                        <a:latin typeface="Corbel" panose="020B0503020204020204" pitchFamily="34" charset="0"/>
                        <a:ea typeface="+mn-ea"/>
                        <a:cs typeface="+mn-cs"/>
                      </a:endParaRPr>
                    </a:p>
                    <a:p>
                      <a:pPr marL="342900" marR="0" lvl="0" indent="-342900" algn="l" defTabSz="914400" rtl="0" eaLnBrk="1" fontAlgn="b" latinLnBrk="0" hangingPunct="1">
                        <a:lnSpc>
                          <a:spcPct val="100000"/>
                        </a:lnSpc>
                        <a:spcBef>
                          <a:spcPts val="0"/>
                        </a:spcBef>
                        <a:spcAft>
                          <a:spcPts val="0"/>
                        </a:spcAft>
                        <a:buClr>
                          <a:srgbClr val="006401"/>
                        </a:buClr>
                        <a:buSzTx/>
                        <a:buFont typeface="Arial" panose="020B0604020202020204" pitchFamily="34" charset="0"/>
                        <a:buChar char="•"/>
                        <a:tabLst/>
                        <a:defRPr/>
                      </a:pPr>
                      <a:endParaRPr lang="en-IN" sz="2000" kern="1200" dirty="0">
                        <a:solidFill>
                          <a:schemeClr val="tx1"/>
                        </a:solidFill>
                        <a:effectLst/>
                        <a:latin typeface="Corbel" panose="020B0503020204020204" pitchFamily="34" charset="0"/>
                        <a:ea typeface="+mn-ea"/>
                        <a:cs typeface="+mn-cs"/>
                      </a:endParaRPr>
                    </a:p>
                    <a:p>
                      <a:pPr marL="0" marR="0" lvl="0" indent="0" algn="l" defTabSz="914400" rtl="0" eaLnBrk="1" fontAlgn="b" latinLnBrk="0" hangingPunct="1">
                        <a:lnSpc>
                          <a:spcPct val="100000"/>
                        </a:lnSpc>
                        <a:spcBef>
                          <a:spcPts val="0"/>
                        </a:spcBef>
                        <a:spcAft>
                          <a:spcPts val="0"/>
                        </a:spcAft>
                        <a:buClr>
                          <a:srgbClr val="006401"/>
                        </a:buClr>
                        <a:buSzTx/>
                        <a:buFont typeface="Arial" panose="020B0604020202020204" pitchFamily="34" charset="0"/>
                        <a:buNone/>
                        <a:tabLst/>
                        <a:defRPr/>
                      </a:pPr>
                      <a:endParaRPr lang="en-IN" sz="2000" b="1" i="0" u="none" strike="noStrike" kern="1200" dirty="0">
                        <a:solidFill>
                          <a:schemeClr val="tx1"/>
                        </a:solidFill>
                        <a:latin typeface="Corbel" panose="020B0503020204020204" pitchFamily="34" charset="0"/>
                        <a:ea typeface="+mn-ea"/>
                        <a:cs typeface="+mn-cs"/>
                      </a:endParaRPr>
                    </a:p>
                    <a:p>
                      <a:pPr marL="0" marR="0" lvl="0" indent="0" algn="l" defTabSz="914400" rtl="0" eaLnBrk="1" fontAlgn="b" latinLnBrk="0" hangingPunct="1">
                        <a:lnSpc>
                          <a:spcPct val="100000"/>
                        </a:lnSpc>
                        <a:spcBef>
                          <a:spcPts val="0"/>
                        </a:spcBef>
                        <a:spcAft>
                          <a:spcPts val="0"/>
                        </a:spcAft>
                        <a:buClr>
                          <a:srgbClr val="006401"/>
                        </a:buClr>
                        <a:buSzTx/>
                        <a:buFont typeface="Arial" panose="020B0604020202020204" pitchFamily="34" charset="0"/>
                        <a:buNone/>
                        <a:tabLst/>
                        <a:defRPr/>
                      </a:pPr>
                      <a:endParaRPr lang="en-IN" sz="2000" b="0" i="0" u="none" strike="noStrike" kern="1200" dirty="0">
                        <a:solidFill>
                          <a:schemeClr val="tx1"/>
                        </a:solidFill>
                        <a:latin typeface="Corbel" panose="020B0503020204020204" pitchFamily="34" charset="0"/>
                        <a:ea typeface="+mn-ea"/>
                        <a:cs typeface="+mn-cs"/>
                      </a:endParaRPr>
                    </a:p>
                    <a:p>
                      <a:pPr marL="285750" indent="-285750" algn="l" fontAlgn="b">
                        <a:buClr>
                          <a:srgbClr val="006401"/>
                        </a:buClr>
                        <a:buFont typeface="Arial" panose="020B0604020202020204" pitchFamily="34" charset="0"/>
                        <a:buChar char="•"/>
                      </a:pPr>
                      <a:endParaRPr lang="en-IN" sz="2000" kern="1200" dirty="0">
                        <a:solidFill>
                          <a:schemeClr val="tx1"/>
                        </a:solidFill>
                        <a:effectLst/>
                        <a:latin typeface="Corbel" panose="020B0503020204020204" pitchFamily="34" charset="0"/>
                        <a:ea typeface="+mn-ea"/>
                        <a:cs typeface="+mn-cs"/>
                      </a:endParaRPr>
                    </a:p>
                    <a:p>
                      <a:pPr marL="0" indent="0" algn="l" fontAlgn="b">
                        <a:buClr>
                          <a:srgbClr val="006401"/>
                        </a:buClr>
                        <a:buFont typeface="Wingdings" pitchFamily="2" charset="2"/>
                        <a:buNone/>
                      </a:pPr>
                      <a:endParaRPr lang="en-US" sz="2000" b="1" i="0" u="none" strike="noStrike" dirty="0">
                        <a:solidFill>
                          <a:schemeClr val="tx1"/>
                        </a:solidFill>
                        <a:latin typeface="Corbel" panose="020B0503020204020204" pitchFamily="34" charset="0"/>
                      </a:endParaRPr>
                    </a:p>
                    <a:p>
                      <a:pPr algn="l" fontAlgn="b">
                        <a:buClr>
                          <a:srgbClr val="006401"/>
                        </a:buClr>
                        <a:buFont typeface="Wingdings" pitchFamily="2" charset="2"/>
                        <a:buNone/>
                      </a:pPr>
                      <a:endParaRPr lang="en-US" sz="2400" b="1" i="0" u="none" strike="noStrike" dirty="0">
                        <a:solidFill>
                          <a:srgbClr val="5B9C00"/>
                        </a:solidFill>
                        <a:latin typeface="+mn-lt"/>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33697">
                <a:tc>
                  <a:txBody>
                    <a:bodyPr/>
                    <a:lstStyle/>
                    <a:p>
                      <a:pPr marL="0" marR="0" indent="0" algn="l" defTabSz="914400" rtl="0" eaLnBrk="1" fontAlgn="b" latinLnBrk="0" hangingPunct="1">
                        <a:lnSpc>
                          <a:spcPct val="150000"/>
                        </a:lnSpc>
                        <a:spcBef>
                          <a:spcPts val="0"/>
                        </a:spcBef>
                        <a:spcAft>
                          <a:spcPts val="0"/>
                        </a:spcAft>
                        <a:buClr>
                          <a:srgbClr val="006401"/>
                        </a:buClr>
                        <a:buSzTx/>
                        <a:buFont typeface="Wingdings" pitchFamily="2" charset="2"/>
                        <a:buNone/>
                        <a:tabLst/>
                        <a:defRPr/>
                      </a:pPr>
                      <a:endParaRPr lang="en-US" sz="2400" b="1" i="0" u="none" strike="noStrike" kern="1200" dirty="0">
                        <a:solidFill>
                          <a:srgbClr val="5B9C00"/>
                        </a:solidFill>
                        <a:latin typeface="+mn-lt"/>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79237">
                <a:tc>
                  <a:txBody>
                    <a:bodyPr/>
                    <a:lstStyle/>
                    <a:p>
                      <a:pPr algn="l" fontAlgn="b">
                        <a:lnSpc>
                          <a:spcPct val="150000"/>
                        </a:lnSpc>
                        <a:buClr>
                          <a:srgbClr val="006401"/>
                        </a:buClr>
                        <a:buFont typeface="Wingdings" pitchFamily="2" charset="2"/>
                        <a:buChar char="v"/>
                      </a:pPr>
                      <a:endParaRPr lang="en-US" sz="2000" b="0" i="0" u="none" strike="noStrike" dirty="0">
                        <a:solidFill>
                          <a:srgbClr val="5B9C00"/>
                        </a:solidFill>
                        <a:latin typeface="+mn-lt"/>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036470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D:\album\AP-0566 L&amp;T METRO STATIONS (HABSIGUDA).jpg"/>
          <p:cNvPicPr>
            <a:picLocks noChangeAspect="1" noChangeArrowheads="1"/>
          </p:cNvPicPr>
          <p:nvPr/>
        </p:nvPicPr>
        <p:blipFill>
          <a:blip r:embed="rId2" cstate="print"/>
          <a:srcRect l="9259" t="18107" r="12037" b="4527"/>
          <a:stretch>
            <a:fillRect/>
          </a:stretch>
        </p:blipFill>
        <p:spPr bwMode="auto">
          <a:xfrm>
            <a:off x="1524000" y="1143000"/>
            <a:ext cx="9144000" cy="5715000"/>
          </a:xfrm>
          <a:prstGeom prst="rect">
            <a:avLst/>
          </a:prstGeom>
          <a:noFill/>
        </p:spPr>
      </p:pic>
      <p:sp>
        <p:nvSpPr>
          <p:cNvPr id="4" name="Rectangle 3"/>
          <p:cNvSpPr/>
          <p:nvPr/>
        </p:nvSpPr>
        <p:spPr>
          <a:xfrm>
            <a:off x="1126156" y="1006370"/>
            <a:ext cx="9541843" cy="585937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75823AB-8110-4BB6-89CA-2BB8E5650487}"/>
              </a:ext>
            </a:extLst>
          </p:cNvPr>
          <p:cNvSpPr txBox="1"/>
          <p:nvPr/>
        </p:nvSpPr>
        <p:spPr>
          <a:xfrm>
            <a:off x="-1" y="0"/>
            <a:ext cx="12192000" cy="7620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p:spPr>
        <p:txBody>
          <a:bodyPr vert="horz" lIns="91440" tIns="45720" rIns="91440" bIns="45720" rtlCol="0" anchor="ctr">
            <a:normAutofit/>
          </a:bodyPr>
          <a:lstStyle/>
          <a:p>
            <a:pPr indent="-342900" algn="ctr">
              <a:spcBef>
                <a:spcPct val="0"/>
              </a:spcBef>
              <a:defRPr/>
            </a:pPr>
            <a:r>
              <a:rPr lang="en-US" sz="3200" b="1" dirty="0">
                <a:solidFill>
                  <a:schemeClr val="bg1"/>
                </a:solidFill>
                <a:ea typeface="+mj-ea"/>
                <a:cs typeface="+mj-cs"/>
              </a:rPr>
              <a:t>Steel Buildings Environmentally-Friendly Structures</a:t>
            </a:r>
          </a:p>
        </p:txBody>
      </p:sp>
      <p:graphicFrame>
        <p:nvGraphicFramePr>
          <p:cNvPr id="8" name="Table 7">
            <a:extLst>
              <a:ext uri="{FF2B5EF4-FFF2-40B4-BE49-F238E27FC236}">
                <a16:creationId xmlns:a16="http://schemas.microsoft.com/office/drawing/2014/main" id="{B1C4856A-AA6F-4131-8CDB-80989E8EAAC4}"/>
              </a:ext>
            </a:extLst>
          </p:cNvPr>
          <p:cNvGraphicFramePr>
            <a:graphicFrameLocks noGrp="1"/>
          </p:cNvGraphicFramePr>
          <p:nvPr>
            <p:extLst>
              <p:ext uri="{D42A27DB-BD31-4B8C-83A1-F6EECF244321}">
                <p14:modId xmlns:p14="http://schemas.microsoft.com/office/powerpoint/2010/main" val="2576442830"/>
              </p:ext>
            </p:extLst>
          </p:nvPr>
        </p:nvGraphicFramePr>
        <p:xfrm>
          <a:off x="1523999" y="1143001"/>
          <a:ext cx="9144000" cy="7318884"/>
        </p:xfrm>
        <a:graphic>
          <a:graphicData uri="http://schemas.openxmlformats.org/drawingml/2006/table">
            <a:tbl>
              <a:tblPr/>
              <a:tblGrid>
                <a:gridCol w="9144000">
                  <a:extLst>
                    <a:ext uri="{9D8B030D-6E8A-4147-A177-3AD203B41FA5}">
                      <a16:colId xmlns:a16="http://schemas.microsoft.com/office/drawing/2014/main" val="20000"/>
                    </a:ext>
                  </a:extLst>
                </a:gridCol>
              </a:tblGrid>
              <a:tr h="3994408">
                <a:tc>
                  <a:txBody>
                    <a:bodyPr/>
                    <a:lstStyle/>
                    <a:p>
                      <a:pPr marL="342900" indent="-342900">
                        <a:buFont typeface="Arial" panose="020B0604020202020204" pitchFamily="34" charset="0"/>
                        <a:buChar char="•"/>
                      </a:pPr>
                      <a:endParaRPr lang="en-IN" sz="2000" b="0" i="0" u="none" strike="noStrike" kern="1200" dirty="0">
                        <a:solidFill>
                          <a:schemeClr val="tx1"/>
                        </a:solidFill>
                        <a:effectLst/>
                        <a:latin typeface="Corbel" panose="020B0503020204020204" pitchFamily="34" charset="0"/>
                        <a:ea typeface="+mn-ea"/>
                        <a:cs typeface="+mn-cs"/>
                      </a:endParaRPr>
                    </a:p>
                    <a:p>
                      <a:pPr marL="0" indent="0">
                        <a:buFont typeface="Arial" panose="020B0604020202020204" pitchFamily="34" charset="0"/>
                        <a:buNone/>
                      </a:pPr>
                      <a:endParaRPr lang="en-IN" sz="2000" b="0" i="0" u="none" strike="noStrike" kern="1200" dirty="0">
                        <a:solidFill>
                          <a:schemeClr val="tx1"/>
                        </a:solidFill>
                        <a:effectLst/>
                        <a:latin typeface="Corbel" panose="020B05030202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N" sz="2000" b="1" i="0" u="none" strike="noStrike" kern="1200" dirty="0">
                          <a:solidFill>
                            <a:schemeClr val="tx1"/>
                          </a:solidFill>
                          <a:latin typeface="Corbel" panose="020B0503020204020204" pitchFamily="34" charset="0"/>
                          <a:ea typeface="+mn-ea"/>
                          <a:cs typeface="+mn-cs"/>
                        </a:rPr>
                        <a:t>5. Steel Buildings Meet “Green Building: Standards and Codes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N" sz="2000" b="1" i="0" u="none" strike="noStrike" kern="1200" dirty="0">
                        <a:solidFill>
                          <a:schemeClr val="tx1"/>
                        </a:solidFill>
                        <a:latin typeface="Corbel" panose="020B0503020204020204" pitchFamily="34" charset="0"/>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IN" sz="2000" kern="1200" dirty="0">
                          <a:solidFill>
                            <a:schemeClr val="tx1"/>
                          </a:solidFill>
                          <a:effectLst/>
                          <a:latin typeface="Corbel" panose="020B0503020204020204" pitchFamily="34" charset="0"/>
                          <a:ea typeface="+mn-ea"/>
                          <a:cs typeface="+mn-cs"/>
                        </a:rPr>
                        <a:t>Steel buildings have grown in popularity because of their ability to meet the green building codes and sustainability standards.</a:t>
                      </a: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IN" sz="2000" kern="1200" dirty="0">
                        <a:solidFill>
                          <a:schemeClr val="tx1"/>
                        </a:solidFill>
                        <a:effectLst/>
                        <a:latin typeface="Corbel" panose="020B0503020204020204" pitchFamily="34"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IN" sz="2000" kern="1200" dirty="0">
                        <a:solidFill>
                          <a:schemeClr val="tx1"/>
                        </a:solidFill>
                        <a:effectLst/>
                        <a:latin typeface="Corbel" panose="020B0503020204020204" pitchFamily="34" charset="0"/>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IN" sz="2000" kern="1200" dirty="0">
                          <a:solidFill>
                            <a:schemeClr val="tx1"/>
                          </a:solidFill>
                          <a:effectLst/>
                          <a:latin typeface="Corbel" panose="020B0503020204020204" pitchFamily="34" charset="0"/>
                          <a:ea typeface="+mn-ea"/>
                          <a:cs typeface="+mn-cs"/>
                        </a:rPr>
                        <a:t>This material meets the requirements for the country's leading green construction agencies: </a:t>
                      </a:r>
                      <a:r>
                        <a:rPr lang="en-IN" sz="2000" u="sng" kern="1200" dirty="0">
                          <a:solidFill>
                            <a:schemeClr val="tx1"/>
                          </a:solidFill>
                          <a:effectLst/>
                          <a:latin typeface="Corbel" panose="020B0503020204020204" pitchFamily="34" charset="0"/>
                          <a:ea typeface="+mn-ea"/>
                          <a:cs typeface="+mn-cs"/>
                          <a:hlinkClick r:id="rId3"/>
                        </a:rPr>
                        <a:t>LEED</a:t>
                      </a:r>
                      <a:r>
                        <a:rPr lang="en-IN" sz="2000" kern="1200" dirty="0">
                          <a:solidFill>
                            <a:schemeClr val="tx1"/>
                          </a:solidFill>
                          <a:effectLst/>
                          <a:latin typeface="Corbel" panose="020B0503020204020204" pitchFamily="34" charset="0"/>
                          <a:ea typeface="+mn-ea"/>
                          <a:cs typeface="+mn-cs"/>
                        </a:rPr>
                        <a:t> (Leadership in Energy and Environmental Design) program by the US Green Building Council and the </a:t>
                      </a:r>
                      <a:r>
                        <a:rPr lang="en-IN" sz="2000" u="sng" kern="1200" dirty="0">
                          <a:solidFill>
                            <a:schemeClr val="tx1"/>
                          </a:solidFill>
                          <a:effectLst/>
                          <a:latin typeface="Corbel" panose="020B0503020204020204" pitchFamily="34" charset="0"/>
                          <a:ea typeface="+mn-ea"/>
                          <a:cs typeface="+mn-cs"/>
                          <a:hlinkClick r:id="rId4"/>
                        </a:rPr>
                        <a:t>National Green Building Program</a:t>
                      </a:r>
                      <a:r>
                        <a:rPr lang="en-IN" sz="2000" kern="1200" dirty="0">
                          <a:solidFill>
                            <a:schemeClr val="tx1"/>
                          </a:solidFill>
                          <a:effectLst/>
                          <a:latin typeface="Corbel" panose="020B0503020204020204" pitchFamily="34" charset="0"/>
                          <a:ea typeface="+mn-ea"/>
                          <a:cs typeface="+mn-cs"/>
                        </a:rPr>
                        <a:t>.</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lang="en-IN" sz="2000" kern="1200" dirty="0">
                        <a:solidFill>
                          <a:schemeClr val="tx1"/>
                        </a:solidFill>
                        <a:effectLst/>
                        <a:latin typeface="Corbel" panose="020B05030202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N" sz="2000" b="1" i="0" u="none" strike="noStrike" kern="1200" dirty="0">
                        <a:solidFill>
                          <a:schemeClr val="tx1"/>
                        </a:solidFill>
                        <a:latin typeface="Corbel" panose="020B0503020204020204" pitchFamily="34" charset="0"/>
                        <a:ea typeface="+mn-ea"/>
                        <a:cs typeface="+mn-cs"/>
                      </a:endParaRPr>
                    </a:p>
                    <a:p>
                      <a:pPr marL="342900" indent="-342900">
                        <a:buFont typeface="Arial" panose="020B0604020202020204" pitchFamily="34" charset="0"/>
                        <a:buChar char="•"/>
                      </a:pPr>
                      <a:endParaRPr lang="en-IN" sz="2000" b="0" i="0" u="none" strike="noStrike" kern="1200" dirty="0">
                        <a:solidFill>
                          <a:schemeClr val="tx1"/>
                        </a:solidFill>
                        <a:effectLst/>
                        <a:latin typeface="Corbel" panose="020B0503020204020204" pitchFamily="34" charset="0"/>
                        <a:ea typeface="+mn-ea"/>
                        <a:cs typeface="+mn-cs"/>
                      </a:endParaRPr>
                    </a:p>
                    <a:p>
                      <a:pPr marL="342900" marR="0" lvl="0" indent="-342900" algn="l" defTabSz="914400" rtl="0" eaLnBrk="1" fontAlgn="b" latinLnBrk="0" hangingPunct="1">
                        <a:lnSpc>
                          <a:spcPct val="100000"/>
                        </a:lnSpc>
                        <a:spcBef>
                          <a:spcPts val="0"/>
                        </a:spcBef>
                        <a:spcAft>
                          <a:spcPts val="0"/>
                        </a:spcAft>
                        <a:buClr>
                          <a:srgbClr val="006401"/>
                        </a:buClr>
                        <a:buSzTx/>
                        <a:buFont typeface="Arial" panose="020B0604020202020204" pitchFamily="34" charset="0"/>
                        <a:buChar char="•"/>
                        <a:tabLst/>
                        <a:defRPr/>
                      </a:pPr>
                      <a:endParaRPr lang="en-IN" sz="2000" kern="1200" dirty="0">
                        <a:solidFill>
                          <a:schemeClr val="tx1"/>
                        </a:solidFill>
                        <a:effectLst/>
                        <a:latin typeface="Corbel" panose="020B0503020204020204" pitchFamily="34" charset="0"/>
                        <a:ea typeface="+mn-ea"/>
                        <a:cs typeface="+mn-cs"/>
                      </a:endParaRPr>
                    </a:p>
                    <a:p>
                      <a:pPr marL="0" marR="0" lvl="0" indent="0" algn="l" defTabSz="914400" rtl="0" eaLnBrk="1" fontAlgn="b" latinLnBrk="0" hangingPunct="1">
                        <a:lnSpc>
                          <a:spcPct val="100000"/>
                        </a:lnSpc>
                        <a:spcBef>
                          <a:spcPts val="0"/>
                        </a:spcBef>
                        <a:spcAft>
                          <a:spcPts val="0"/>
                        </a:spcAft>
                        <a:buClr>
                          <a:srgbClr val="006401"/>
                        </a:buClr>
                        <a:buSzTx/>
                        <a:buFont typeface="Arial" panose="020B0604020202020204" pitchFamily="34" charset="0"/>
                        <a:buNone/>
                        <a:tabLst/>
                        <a:defRPr/>
                      </a:pPr>
                      <a:endParaRPr lang="en-IN" sz="2000" b="1" i="0" u="none" strike="noStrike" kern="1200" dirty="0">
                        <a:solidFill>
                          <a:schemeClr val="tx1"/>
                        </a:solidFill>
                        <a:latin typeface="Corbel" panose="020B0503020204020204" pitchFamily="34" charset="0"/>
                        <a:ea typeface="+mn-ea"/>
                        <a:cs typeface="+mn-cs"/>
                      </a:endParaRPr>
                    </a:p>
                    <a:p>
                      <a:pPr marL="0" marR="0" lvl="0" indent="0" algn="l" defTabSz="914400" rtl="0" eaLnBrk="1" fontAlgn="b" latinLnBrk="0" hangingPunct="1">
                        <a:lnSpc>
                          <a:spcPct val="100000"/>
                        </a:lnSpc>
                        <a:spcBef>
                          <a:spcPts val="0"/>
                        </a:spcBef>
                        <a:spcAft>
                          <a:spcPts val="0"/>
                        </a:spcAft>
                        <a:buClr>
                          <a:srgbClr val="006401"/>
                        </a:buClr>
                        <a:buSzTx/>
                        <a:buFont typeface="Arial" panose="020B0604020202020204" pitchFamily="34" charset="0"/>
                        <a:buNone/>
                        <a:tabLst/>
                        <a:defRPr/>
                      </a:pPr>
                      <a:endParaRPr lang="en-IN" sz="2000" b="0" i="0" u="none" strike="noStrike" kern="1200" dirty="0">
                        <a:solidFill>
                          <a:schemeClr val="tx1"/>
                        </a:solidFill>
                        <a:latin typeface="Corbel" panose="020B0503020204020204" pitchFamily="34" charset="0"/>
                        <a:ea typeface="+mn-ea"/>
                        <a:cs typeface="+mn-cs"/>
                      </a:endParaRPr>
                    </a:p>
                    <a:p>
                      <a:pPr marL="285750" indent="-285750" algn="l" fontAlgn="b">
                        <a:buClr>
                          <a:srgbClr val="006401"/>
                        </a:buClr>
                        <a:buFont typeface="Arial" panose="020B0604020202020204" pitchFamily="34" charset="0"/>
                        <a:buChar char="•"/>
                      </a:pPr>
                      <a:endParaRPr lang="en-IN" sz="2000" kern="1200" dirty="0">
                        <a:solidFill>
                          <a:schemeClr val="tx1"/>
                        </a:solidFill>
                        <a:effectLst/>
                        <a:latin typeface="Corbel" panose="020B0503020204020204" pitchFamily="34" charset="0"/>
                        <a:ea typeface="+mn-ea"/>
                        <a:cs typeface="+mn-cs"/>
                      </a:endParaRPr>
                    </a:p>
                    <a:p>
                      <a:pPr marL="0" indent="0" algn="l" fontAlgn="b">
                        <a:buClr>
                          <a:srgbClr val="006401"/>
                        </a:buClr>
                        <a:buFont typeface="Wingdings" pitchFamily="2" charset="2"/>
                        <a:buNone/>
                      </a:pPr>
                      <a:endParaRPr lang="en-US" sz="2000" b="1" i="0" u="none" strike="noStrike" dirty="0">
                        <a:solidFill>
                          <a:schemeClr val="tx1"/>
                        </a:solidFill>
                        <a:latin typeface="Corbel" panose="020B0503020204020204" pitchFamily="34" charset="0"/>
                      </a:endParaRPr>
                    </a:p>
                    <a:p>
                      <a:pPr algn="l" fontAlgn="b">
                        <a:buClr>
                          <a:srgbClr val="006401"/>
                        </a:buClr>
                        <a:buFont typeface="Wingdings" pitchFamily="2" charset="2"/>
                        <a:buNone/>
                      </a:pPr>
                      <a:endParaRPr lang="en-US" sz="2400" b="1" i="0" u="none" strike="noStrike" dirty="0">
                        <a:solidFill>
                          <a:srgbClr val="5B9C00"/>
                        </a:solidFill>
                        <a:latin typeface="+mn-lt"/>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14456">
                <a:tc>
                  <a:txBody>
                    <a:bodyPr/>
                    <a:lstStyle/>
                    <a:p>
                      <a:pPr marL="0" marR="0" indent="0" algn="l" defTabSz="914400" rtl="0" eaLnBrk="1" fontAlgn="b" latinLnBrk="0" hangingPunct="1">
                        <a:lnSpc>
                          <a:spcPct val="150000"/>
                        </a:lnSpc>
                        <a:spcBef>
                          <a:spcPts val="0"/>
                        </a:spcBef>
                        <a:spcAft>
                          <a:spcPts val="0"/>
                        </a:spcAft>
                        <a:buClr>
                          <a:srgbClr val="006401"/>
                        </a:buClr>
                        <a:buSzTx/>
                        <a:buFont typeface="Wingdings" pitchFamily="2" charset="2"/>
                        <a:buNone/>
                        <a:tabLst/>
                        <a:defRPr/>
                      </a:pPr>
                      <a:endParaRPr lang="en-US" sz="2400" b="1" i="0" u="none" strike="noStrike" kern="1200" dirty="0">
                        <a:solidFill>
                          <a:srgbClr val="5B9C00"/>
                        </a:solidFill>
                        <a:latin typeface="+mn-lt"/>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3135">
                <a:tc>
                  <a:txBody>
                    <a:bodyPr/>
                    <a:lstStyle/>
                    <a:p>
                      <a:pPr algn="l" fontAlgn="b">
                        <a:lnSpc>
                          <a:spcPct val="150000"/>
                        </a:lnSpc>
                        <a:buClr>
                          <a:srgbClr val="006401"/>
                        </a:buClr>
                        <a:buFont typeface="Wingdings" pitchFamily="2" charset="2"/>
                        <a:buChar char="v"/>
                      </a:pPr>
                      <a:endParaRPr lang="en-US" sz="2000" b="0" i="0" u="none" strike="noStrike" dirty="0">
                        <a:solidFill>
                          <a:srgbClr val="5B9C00"/>
                        </a:solidFill>
                        <a:latin typeface="+mn-lt"/>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684547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C5F1B-2442-4CD3-9451-D2A521B34A4B}"/>
              </a:ext>
            </a:extLst>
          </p:cNvPr>
          <p:cNvSpPr>
            <a:spLocks noGrp="1"/>
          </p:cNvSpPr>
          <p:nvPr>
            <p:ph type="ctrTitle"/>
          </p:nvPr>
        </p:nvSpPr>
        <p:spPr>
          <a:xfrm>
            <a:off x="1695262" y="2683587"/>
            <a:ext cx="9157855" cy="1549730"/>
          </a:xfrm>
        </p:spPr>
        <p:txBody>
          <a:bodyPr>
            <a:normAutofit/>
          </a:bodyPr>
          <a:lstStyle/>
          <a:p>
            <a:r>
              <a:rPr lang="en-US" sz="4300" dirty="0">
                <a:solidFill>
                  <a:schemeClr val="bg1"/>
                </a:solidFill>
                <a:latin typeface="Microsoft JhengHei" panose="020B0604030504040204" pitchFamily="34" charset="-120"/>
                <a:ea typeface="Microsoft JhengHei" panose="020B0604030504040204" pitchFamily="34" charset="-120"/>
              </a:rPr>
              <a:t>CLEAR SPAN BUILDINGS</a:t>
            </a:r>
            <a:endParaRPr lang="en-IN" sz="4300" dirty="0">
              <a:solidFill>
                <a:schemeClr val="bg1"/>
              </a:solidFill>
              <a:latin typeface="Microsoft JhengHei" panose="020B0604030504040204" pitchFamily="34" charset="-120"/>
              <a:ea typeface="Microsoft JhengHei" panose="020B0604030504040204" pitchFamily="34" charset="-120"/>
            </a:endParaRPr>
          </a:p>
        </p:txBody>
      </p:sp>
      <p:cxnSp>
        <p:nvCxnSpPr>
          <p:cNvPr id="6" name="Straight Connector 5"/>
          <p:cNvCxnSpPr/>
          <p:nvPr/>
        </p:nvCxnSpPr>
        <p:spPr>
          <a:xfrm flipV="1">
            <a:off x="2954215" y="1786602"/>
            <a:ext cx="3348110" cy="1434904"/>
          </a:xfrm>
          <a:prstGeom prst="line">
            <a:avLst/>
          </a:prstGeom>
          <a:ln w="857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flipV="1">
            <a:off x="6274190" y="1786602"/>
            <a:ext cx="3291840" cy="1434904"/>
          </a:xfrm>
          <a:prstGeom prst="line">
            <a:avLst/>
          </a:prstGeom>
          <a:ln w="857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2968282" y="3193370"/>
            <a:ext cx="1" cy="914399"/>
          </a:xfrm>
          <a:prstGeom prst="line">
            <a:avLst/>
          </a:prstGeom>
          <a:ln w="857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9566029" y="3193369"/>
            <a:ext cx="1" cy="914399"/>
          </a:xfrm>
          <a:prstGeom prst="line">
            <a:avLst/>
          </a:prstGeom>
          <a:ln w="857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00444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D:\album\AP-0566 L&amp;T METRO STATIONS (HABSIGUDA).jpg"/>
          <p:cNvPicPr>
            <a:picLocks noChangeAspect="1" noChangeArrowheads="1"/>
          </p:cNvPicPr>
          <p:nvPr/>
        </p:nvPicPr>
        <p:blipFill>
          <a:blip r:embed="rId2" cstate="print"/>
          <a:srcRect l="9259" t="18107" r="12037" b="4527"/>
          <a:stretch>
            <a:fillRect/>
          </a:stretch>
        </p:blipFill>
        <p:spPr bwMode="auto">
          <a:xfrm>
            <a:off x="1524000" y="1143000"/>
            <a:ext cx="9144000" cy="5715000"/>
          </a:xfrm>
          <a:prstGeom prst="rect">
            <a:avLst/>
          </a:prstGeom>
          <a:noFill/>
        </p:spPr>
      </p:pic>
      <p:sp>
        <p:nvSpPr>
          <p:cNvPr id="4" name="Rectangle 3"/>
          <p:cNvSpPr/>
          <p:nvPr/>
        </p:nvSpPr>
        <p:spPr>
          <a:xfrm>
            <a:off x="1325077" y="1003430"/>
            <a:ext cx="9541843" cy="585937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75823AB-8110-4BB6-89CA-2BB8E5650487}"/>
              </a:ext>
            </a:extLst>
          </p:cNvPr>
          <p:cNvSpPr txBox="1"/>
          <p:nvPr/>
        </p:nvSpPr>
        <p:spPr>
          <a:xfrm>
            <a:off x="-1" y="0"/>
            <a:ext cx="12192000" cy="7620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p:spPr>
        <p:txBody>
          <a:bodyPr vert="horz" lIns="91440" tIns="45720" rIns="91440" bIns="45720" rtlCol="0" anchor="ctr">
            <a:normAutofit/>
          </a:bodyPr>
          <a:lstStyle/>
          <a:p>
            <a:pPr indent="-342900" algn="ctr">
              <a:spcBef>
                <a:spcPct val="0"/>
              </a:spcBef>
              <a:defRPr/>
            </a:pPr>
            <a:r>
              <a:rPr lang="en-US" sz="3200" b="1" dirty="0">
                <a:solidFill>
                  <a:schemeClr val="bg1"/>
                </a:solidFill>
                <a:latin typeface="Corbel" panose="020B0503020204020204" pitchFamily="34" charset="0"/>
                <a:ea typeface="Microsoft JhengHei" panose="020B0604030504040204" pitchFamily="34" charset="-120"/>
              </a:rPr>
              <a:t>Large Clear Span Steel Buildings</a:t>
            </a:r>
            <a:endParaRPr lang="en-US" sz="3200" b="1" dirty="0">
              <a:solidFill>
                <a:schemeClr val="bg1"/>
              </a:solidFill>
              <a:ea typeface="+mj-ea"/>
              <a:cs typeface="+mj-cs"/>
            </a:endParaRPr>
          </a:p>
        </p:txBody>
      </p:sp>
      <p:sp>
        <p:nvSpPr>
          <p:cNvPr id="6" name="Content Placeholder 2">
            <a:extLst>
              <a:ext uri="{FF2B5EF4-FFF2-40B4-BE49-F238E27FC236}">
                <a16:creationId xmlns:a16="http://schemas.microsoft.com/office/drawing/2014/main" id="{6A4FDC04-4096-49CB-AB54-9BA12AF7428B}"/>
              </a:ext>
            </a:extLst>
          </p:cNvPr>
          <p:cNvSpPr txBox="1">
            <a:spLocks/>
          </p:cNvSpPr>
          <p:nvPr/>
        </p:nvSpPr>
        <p:spPr>
          <a:xfrm>
            <a:off x="1524000" y="1135250"/>
            <a:ext cx="9143999" cy="569948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ct val="0"/>
              </a:spcBef>
              <a:buFont typeface="Wingdings" panose="05000000000000000000" pitchFamily="2" charset="2"/>
              <a:buChar char="v"/>
            </a:pPr>
            <a:r>
              <a:rPr lang="en-IN" sz="2400" b="1" dirty="0">
                <a:latin typeface="Corbel" panose="020B0503020204020204" pitchFamily="34" charset="0"/>
                <a:ea typeface="Microsoft JhengHei" panose="020B0604030504040204" pitchFamily="34" charset="-120"/>
                <a:cs typeface="+mj-cs"/>
              </a:rPr>
              <a:t>  Aircraft hangars</a:t>
            </a:r>
          </a:p>
          <a:p>
            <a:pPr>
              <a:lnSpc>
                <a:spcPct val="110000"/>
              </a:lnSpc>
              <a:spcBef>
                <a:spcPct val="0"/>
              </a:spcBef>
              <a:buFont typeface="Wingdings" panose="05000000000000000000" pitchFamily="2" charset="2"/>
              <a:buChar char="v"/>
            </a:pPr>
            <a:r>
              <a:rPr lang="en-IN" sz="2400" b="1" dirty="0">
                <a:latin typeface="Corbel" panose="020B0503020204020204" pitchFamily="34" charset="0"/>
                <a:ea typeface="Microsoft JhengHei" panose="020B0604030504040204" pitchFamily="34" charset="-120"/>
                <a:cs typeface="+mj-cs"/>
              </a:rPr>
              <a:t>  Churches</a:t>
            </a:r>
          </a:p>
          <a:p>
            <a:pPr>
              <a:lnSpc>
                <a:spcPct val="110000"/>
              </a:lnSpc>
              <a:spcBef>
                <a:spcPct val="0"/>
              </a:spcBef>
              <a:buFont typeface="Wingdings" panose="05000000000000000000" pitchFamily="2" charset="2"/>
              <a:buChar char="v"/>
            </a:pPr>
            <a:r>
              <a:rPr lang="en-IN" sz="2400" b="1" dirty="0">
                <a:latin typeface="Corbel" panose="020B0503020204020204" pitchFamily="34" charset="0"/>
                <a:ea typeface="Microsoft JhengHei" panose="020B0604030504040204" pitchFamily="34" charset="-120"/>
                <a:cs typeface="+mj-cs"/>
              </a:rPr>
              <a:t> Equestrian indoor riding arenas</a:t>
            </a:r>
          </a:p>
          <a:p>
            <a:pPr>
              <a:lnSpc>
                <a:spcPct val="110000"/>
              </a:lnSpc>
              <a:spcBef>
                <a:spcPct val="0"/>
              </a:spcBef>
              <a:buFont typeface="Wingdings" panose="05000000000000000000" pitchFamily="2" charset="2"/>
              <a:buChar char="v"/>
            </a:pPr>
            <a:r>
              <a:rPr lang="en-IN" sz="2400" b="1" dirty="0">
                <a:latin typeface="Corbel" panose="020B0503020204020204" pitchFamily="34" charset="0"/>
                <a:ea typeface="Microsoft JhengHei" panose="020B0604030504040204" pitchFamily="34" charset="-120"/>
                <a:cs typeface="+mj-cs"/>
              </a:rPr>
              <a:t>  Gymnasiums</a:t>
            </a:r>
          </a:p>
          <a:p>
            <a:pPr>
              <a:lnSpc>
                <a:spcPct val="110000"/>
              </a:lnSpc>
              <a:spcBef>
                <a:spcPct val="0"/>
              </a:spcBef>
              <a:buFont typeface="Wingdings" panose="05000000000000000000" pitchFamily="2" charset="2"/>
              <a:buChar char="v"/>
            </a:pPr>
            <a:r>
              <a:rPr lang="en-IN" sz="2400" b="1" dirty="0">
                <a:latin typeface="Corbel" panose="020B0503020204020204" pitchFamily="34" charset="0"/>
                <a:ea typeface="Microsoft JhengHei" panose="020B0604030504040204" pitchFamily="34" charset="-120"/>
                <a:cs typeface="+mj-cs"/>
              </a:rPr>
              <a:t>  Indoor pools</a:t>
            </a:r>
          </a:p>
          <a:p>
            <a:pPr>
              <a:lnSpc>
                <a:spcPct val="110000"/>
              </a:lnSpc>
              <a:spcBef>
                <a:spcPct val="0"/>
              </a:spcBef>
              <a:buFont typeface="Wingdings" panose="05000000000000000000" pitchFamily="2" charset="2"/>
              <a:buChar char="v"/>
            </a:pPr>
            <a:r>
              <a:rPr lang="en-IN" sz="2400" b="1" dirty="0">
                <a:latin typeface="Corbel" panose="020B0503020204020204" pitchFamily="34" charset="0"/>
                <a:ea typeface="Microsoft JhengHei" panose="020B0604030504040204" pitchFamily="34" charset="-120"/>
                <a:cs typeface="+mj-cs"/>
              </a:rPr>
              <a:t>  Indoor sports facilities</a:t>
            </a:r>
          </a:p>
          <a:p>
            <a:pPr>
              <a:lnSpc>
                <a:spcPct val="110000"/>
              </a:lnSpc>
              <a:spcBef>
                <a:spcPct val="0"/>
              </a:spcBef>
              <a:buFont typeface="Wingdings" panose="05000000000000000000" pitchFamily="2" charset="2"/>
              <a:buChar char="v"/>
            </a:pPr>
            <a:r>
              <a:rPr lang="en-IN" sz="2400" b="1" dirty="0">
                <a:latin typeface="Corbel" panose="020B0503020204020204" pitchFamily="34" charset="0"/>
                <a:ea typeface="Microsoft JhengHei" panose="020B0604030504040204" pitchFamily="34" charset="-120"/>
                <a:cs typeface="+mj-cs"/>
              </a:rPr>
              <a:t>  Indoor tennis courts</a:t>
            </a:r>
          </a:p>
          <a:p>
            <a:pPr>
              <a:lnSpc>
                <a:spcPct val="110000"/>
              </a:lnSpc>
              <a:spcBef>
                <a:spcPct val="0"/>
              </a:spcBef>
              <a:buFont typeface="Wingdings" panose="05000000000000000000" pitchFamily="2" charset="2"/>
              <a:buChar char="v"/>
            </a:pPr>
            <a:r>
              <a:rPr lang="en-IN" sz="2400" b="1" dirty="0">
                <a:latin typeface="Corbel" panose="020B0503020204020204" pitchFamily="34" charset="0"/>
                <a:ea typeface="Microsoft JhengHei" panose="020B0604030504040204" pitchFamily="34" charset="-120"/>
                <a:cs typeface="+mj-cs"/>
              </a:rPr>
              <a:t>  Large manufacturing plants</a:t>
            </a:r>
          </a:p>
          <a:p>
            <a:pPr>
              <a:lnSpc>
                <a:spcPct val="110000"/>
              </a:lnSpc>
              <a:spcBef>
                <a:spcPct val="0"/>
              </a:spcBef>
              <a:buFont typeface="Wingdings" panose="05000000000000000000" pitchFamily="2" charset="2"/>
              <a:buChar char="v"/>
            </a:pPr>
            <a:r>
              <a:rPr lang="en-IN" sz="2400" b="1" dirty="0">
                <a:latin typeface="Corbel" panose="020B0503020204020204" pitchFamily="34" charset="0"/>
                <a:ea typeface="Microsoft JhengHei" panose="020B0604030504040204" pitchFamily="34" charset="-120"/>
                <a:cs typeface="+mj-cs"/>
              </a:rPr>
              <a:t>  Large truck or farm equipment shelters</a:t>
            </a:r>
          </a:p>
          <a:p>
            <a:pPr>
              <a:lnSpc>
                <a:spcPct val="110000"/>
              </a:lnSpc>
              <a:spcBef>
                <a:spcPct val="0"/>
              </a:spcBef>
              <a:buFont typeface="Wingdings" panose="05000000000000000000" pitchFamily="2" charset="2"/>
              <a:buChar char="v"/>
            </a:pPr>
            <a:r>
              <a:rPr lang="en-IN" sz="2400" b="1" dirty="0">
                <a:latin typeface="Corbel" panose="020B0503020204020204" pitchFamily="34" charset="0"/>
                <a:ea typeface="Microsoft JhengHei" panose="020B0604030504040204" pitchFamily="34" charset="-120"/>
                <a:cs typeface="+mj-cs"/>
              </a:rPr>
              <a:t>  School auditoriums</a:t>
            </a:r>
          </a:p>
          <a:p>
            <a:pPr>
              <a:lnSpc>
                <a:spcPct val="110000"/>
              </a:lnSpc>
              <a:spcBef>
                <a:spcPct val="0"/>
              </a:spcBef>
              <a:buFont typeface="Wingdings" panose="05000000000000000000" pitchFamily="2" charset="2"/>
              <a:buChar char="v"/>
            </a:pPr>
            <a:r>
              <a:rPr lang="en-IN" sz="2400" b="1" dirty="0">
                <a:latin typeface="Corbel" panose="020B0503020204020204" pitchFamily="34" charset="0"/>
                <a:ea typeface="Microsoft JhengHei" panose="020B0604030504040204" pitchFamily="34" charset="-120"/>
                <a:cs typeface="+mj-cs"/>
              </a:rPr>
              <a:t>  Skating rinks</a:t>
            </a:r>
          </a:p>
          <a:p>
            <a:pPr>
              <a:lnSpc>
                <a:spcPct val="110000"/>
              </a:lnSpc>
              <a:spcBef>
                <a:spcPct val="0"/>
              </a:spcBef>
              <a:buFont typeface="Wingdings" panose="05000000000000000000" pitchFamily="2" charset="2"/>
              <a:buChar char="v"/>
            </a:pPr>
            <a:r>
              <a:rPr lang="en-IN" sz="2400" b="1" dirty="0">
                <a:latin typeface="Corbel" panose="020B0503020204020204" pitchFamily="34" charset="0"/>
                <a:ea typeface="Microsoft JhengHei" panose="020B0604030504040204" pitchFamily="34" charset="-120"/>
                <a:cs typeface="+mj-cs"/>
              </a:rPr>
              <a:t>  </a:t>
            </a:r>
            <a:r>
              <a:rPr lang="en-IN" sz="2400" b="1" dirty="0" err="1">
                <a:latin typeface="Corbel" panose="020B0503020204020204" pitchFamily="34" charset="0"/>
                <a:ea typeface="Microsoft JhengHei" panose="020B0604030504040204" pitchFamily="34" charset="-120"/>
                <a:cs typeface="+mj-cs"/>
              </a:rPr>
              <a:t>Theaters</a:t>
            </a:r>
            <a:endParaRPr lang="en-IN" sz="2400" b="1" dirty="0">
              <a:latin typeface="Corbel" panose="020B0503020204020204" pitchFamily="34" charset="0"/>
              <a:ea typeface="Microsoft JhengHei" panose="020B0604030504040204" pitchFamily="34" charset="-120"/>
              <a:cs typeface="+mj-cs"/>
            </a:endParaRPr>
          </a:p>
          <a:p>
            <a:pPr>
              <a:lnSpc>
                <a:spcPct val="110000"/>
              </a:lnSpc>
              <a:spcBef>
                <a:spcPct val="0"/>
              </a:spcBef>
              <a:buFont typeface="Wingdings" panose="05000000000000000000" pitchFamily="2" charset="2"/>
              <a:buChar char="v"/>
            </a:pPr>
            <a:r>
              <a:rPr lang="en-IN" sz="2400" b="1" dirty="0">
                <a:latin typeface="Corbel" panose="020B0503020204020204" pitchFamily="34" charset="0"/>
                <a:ea typeface="Microsoft JhengHei" panose="020B0604030504040204" pitchFamily="34" charset="-120"/>
                <a:cs typeface="+mj-cs"/>
              </a:rPr>
              <a:t>  Warehouses </a:t>
            </a:r>
          </a:p>
          <a:p>
            <a:pPr>
              <a:lnSpc>
                <a:spcPct val="110000"/>
              </a:lnSpc>
              <a:spcBef>
                <a:spcPct val="0"/>
              </a:spcBef>
              <a:buFont typeface="Wingdings" panose="05000000000000000000" pitchFamily="2" charset="2"/>
              <a:buChar char="v"/>
            </a:pPr>
            <a:r>
              <a:rPr lang="en-IN" sz="2400" b="1" dirty="0">
                <a:latin typeface="Corbel" panose="020B0503020204020204" pitchFamily="34" charset="0"/>
                <a:ea typeface="Microsoft JhengHei" panose="020B0604030504040204" pitchFamily="34" charset="-120"/>
                <a:cs typeface="+mj-cs"/>
              </a:rPr>
              <a:t> Coal and Gypsum storage sheds in cement plants</a:t>
            </a:r>
          </a:p>
          <a:p>
            <a:pPr marL="0" indent="0">
              <a:lnSpc>
                <a:spcPct val="150000"/>
              </a:lnSpc>
              <a:buFont typeface="Arial" panose="020B0604020202020204" pitchFamily="34" charset="0"/>
              <a:buNone/>
            </a:pPr>
            <a:endParaRPr lang="en-IN" sz="1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5544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D:\album\AP-0566 L&amp;T METRO STATIONS (HABSIGUDA).jpg"/>
          <p:cNvPicPr>
            <a:picLocks noChangeAspect="1" noChangeArrowheads="1"/>
          </p:cNvPicPr>
          <p:nvPr/>
        </p:nvPicPr>
        <p:blipFill>
          <a:blip r:embed="rId2" cstate="print"/>
          <a:srcRect l="9259" t="18107" r="12037" b="4527"/>
          <a:stretch>
            <a:fillRect/>
          </a:stretch>
        </p:blipFill>
        <p:spPr bwMode="auto">
          <a:xfrm>
            <a:off x="1524000" y="1143000"/>
            <a:ext cx="9144000" cy="5715000"/>
          </a:xfrm>
          <a:prstGeom prst="rect">
            <a:avLst/>
          </a:prstGeom>
          <a:noFill/>
        </p:spPr>
      </p:pic>
      <p:sp>
        <p:nvSpPr>
          <p:cNvPr id="4" name="Rectangle 3"/>
          <p:cNvSpPr/>
          <p:nvPr/>
        </p:nvSpPr>
        <p:spPr>
          <a:xfrm>
            <a:off x="1126156" y="1006370"/>
            <a:ext cx="9541843" cy="585937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75823AB-8110-4BB6-89CA-2BB8E5650487}"/>
              </a:ext>
            </a:extLst>
          </p:cNvPr>
          <p:cNvSpPr txBox="1"/>
          <p:nvPr/>
        </p:nvSpPr>
        <p:spPr>
          <a:xfrm>
            <a:off x="-1" y="0"/>
            <a:ext cx="12192000" cy="7620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p:spPr>
        <p:txBody>
          <a:bodyPr vert="horz" lIns="91440" tIns="45720" rIns="91440" bIns="45720" rtlCol="0" anchor="ctr">
            <a:normAutofit/>
          </a:bodyPr>
          <a:lstStyle/>
          <a:p>
            <a:pPr indent="-342900" algn="ctr">
              <a:spcBef>
                <a:spcPct val="0"/>
              </a:spcBef>
              <a:defRPr/>
            </a:pPr>
            <a:r>
              <a:rPr lang="en-US" sz="3200" b="1" dirty="0">
                <a:solidFill>
                  <a:schemeClr val="bg1"/>
                </a:solidFill>
                <a:latin typeface="Corbel" panose="020B0503020204020204" pitchFamily="34" charset="0"/>
                <a:ea typeface="Microsoft JhengHei" panose="020B0604030504040204" pitchFamily="34" charset="-120"/>
              </a:rPr>
              <a:t>Design  Loads consideration</a:t>
            </a:r>
            <a:endParaRPr lang="en-US" sz="3200" b="1" dirty="0">
              <a:solidFill>
                <a:schemeClr val="bg1"/>
              </a:solidFill>
              <a:latin typeface="Corbel" panose="020B0503020204020204" pitchFamily="34" charset="0"/>
              <a:ea typeface="+mj-ea"/>
              <a:cs typeface="+mj-cs"/>
            </a:endParaRPr>
          </a:p>
        </p:txBody>
      </p:sp>
      <p:sp>
        <p:nvSpPr>
          <p:cNvPr id="8" name="TextBox 7">
            <a:extLst>
              <a:ext uri="{FF2B5EF4-FFF2-40B4-BE49-F238E27FC236}">
                <a16:creationId xmlns:a16="http://schemas.microsoft.com/office/drawing/2014/main" id="{90E49C1D-3CF0-4852-897F-820371BFFC5E}"/>
              </a:ext>
            </a:extLst>
          </p:cNvPr>
          <p:cNvSpPr txBox="1"/>
          <p:nvPr/>
        </p:nvSpPr>
        <p:spPr>
          <a:xfrm>
            <a:off x="1523999" y="1623680"/>
            <a:ext cx="9144000" cy="4401205"/>
          </a:xfrm>
          <a:prstGeom prst="rect">
            <a:avLst/>
          </a:prstGeom>
          <a:noFill/>
        </p:spPr>
        <p:txBody>
          <a:bodyPr wrap="square">
            <a:spAutoFit/>
          </a:bodyPr>
          <a:lstStyle/>
          <a:p>
            <a:pPr marL="395478" indent="-285750">
              <a:buFont typeface="Wingdings" panose="05000000000000000000" pitchFamily="2" charset="2"/>
              <a:buChar char="v"/>
            </a:pPr>
            <a:r>
              <a:rPr lang="en-US" sz="2000" b="1" dirty="0">
                <a:latin typeface="Corbel" panose="020B0503020204020204" pitchFamily="34" charset="0"/>
                <a:ea typeface="Microsoft JhengHei" panose="020B0604030504040204" pitchFamily="34" charset="-120"/>
                <a:cs typeface="+mj-cs"/>
              </a:rPr>
              <a:t>Loads  consideration for design , depending on functional use of structure. </a:t>
            </a:r>
          </a:p>
          <a:p>
            <a:pPr marL="109728" indent="0">
              <a:buNone/>
            </a:pPr>
            <a:r>
              <a:rPr lang="en-US" sz="2000" b="1" dirty="0">
                <a:latin typeface="Corbel" panose="020B0503020204020204" pitchFamily="34" charset="0"/>
                <a:ea typeface="Microsoft JhengHei" panose="020B0604030504040204" pitchFamily="34" charset="-120"/>
                <a:cs typeface="+mj-cs"/>
              </a:rPr>
              <a:t>     Dead  ( self wt. sheeting , dust load, wind load etc.)</a:t>
            </a:r>
          </a:p>
          <a:p>
            <a:pPr marL="395478" indent="-285750">
              <a:buFont typeface="Wingdings" panose="05000000000000000000" pitchFamily="2" charset="2"/>
              <a:buChar char="v"/>
            </a:pPr>
            <a:endParaRPr lang="en-US" sz="2000" b="1" dirty="0">
              <a:latin typeface="Corbel" panose="020B0503020204020204" pitchFamily="34" charset="0"/>
              <a:ea typeface="Microsoft JhengHei" panose="020B0604030504040204" pitchFamily="34" charset="-120"/>
              <a:cs typeface="+mj-cs"/>
            </a:endParaRPr>
          </a:p>
          <a:p>
            <a:pPr marL="395478" indent="-285750">
              <a:buFont typeface="Wingdings" panose="05000000000000000000" pitchFamily="2" charset="2"/>
              <a:buChar char="v"/>
            </a:pPr>
            <a:r>
              <a:rPr lang="en-US" sz="2000" b="1" dirty="0">
                <a:latin typeface="Corbel" panose="020B0503020204020204" pitchFamily="34" charset="0"/>
                <a:ea typeface="Microsoft JhengHei" panose="020B0604030504040204" pitchFamily="34" charset="-120"/>
                <a:cs typeface="+mj-cs"/>
              </a:rPr>
              <a:t>Roof slope are very important controlling the deflection,   economical design.</a:t>
            </a:r>
          </a:p>
          <a:p>
            <a:pPr marL="395478" indent="-285750">
              <a:buFont typeface="Wingdings" panose="05000000000000000000" pitchFamily="2" charset="2"/>
              <a:buChar char="v"/>
            </a:pPr>
            <a:endParaRPr lang="en-US" sz="2000" b="1" dirty="0">
              <a:latin typeface="Corbel" panose="020B0503020204020204" pitchFamily="34" charset="0"/>
              <a:ea typeface="Microsoft JhengHei" panose="020B0604030504040204" pitchFamily="34" charset="-120"/>
              <a:cs typeface="+mj-cs"/>
            </a:endParaRPr>
          </a:p>
          <a:p>
            <a:pPr marL="395478" indent="-285750">
              <a:buFont typeface="Wingdings" panose="05000000000000000000" pitchFamily="2" charset="2"/>
              <a:buChar char="v"/>
            </a:pPr>
            <a:r>
              <a:rPr lang="en-US" sz="2000" b="1" dirty="0">
                <a:latin typeface="Corbel" panose="020B0503020204020204" pitchFamily="34" charset="0"/>
                <a:ea typeface="Microsoft JhengHei" panose="020B0604030504040204" pitchFamily="34" charset="-120"/>
                <a:cs typeface="+mj-cs"/>
              </a:rPr>
              <a:t>Bay spacing depends on Load , Wind pressure</a:t>
            </a:r>
          </a:p>
          <a:p>
            <a:pPr marL="109728" indent="0">
              <a:buNone/>
            </a:pPr>
            <a:endParaRPr lang="en-US" sz="2000" b="1" dirty="0">
              <a:latin typeface="Corbel" panose="020B0503020204020204" pitchFamily="34" charset="0"/>
              <a:ea typeface="Microsoft JhengHei" panose="020B0604030504040204" pitchFamily="34" charset="-120"/>
              <a:cs typeface="+mj-cs"/>
            </a:endParaRPr>
          </a:p>
          <a:p>
            <a:pPr marL="395478" indent="-285750">
              <a:buFont typeface="Wingdings" panose="05000000000000000000" pitchFamily="2" charset="2"/>
              <a:buChar char="v"/>
            </a:pPr>
            <a:r>
              <a:rPr lang="en-US" sz="2000" b="1" dirty="0">
                <a:latin typeface="Corbel" panose="020B0503020204020204" pitchFamily="34" charset="0"/>
                <a:ea typeface="Microsoft JhengHei" panose="020B0604030504040204" pitchFamily="34" charset="-120"/>
                <a:cs typeface="+mj-cs"/>
              </a:rPr>
              <a:t>Internal pressure coefficient  should be properly calculated, frame design economy depends on it.</a:t>
            </a:r>
          </a:p>
          <a:p>
            <a:pPr marL="395478" indent="-285750">
              <a:buFont typeface="Wingdings" panose="05000000000000000000" pitchFamily="2" charset="2"/>
              <a:buChar char="v"/>
            </a:pPr>
            <a:endParaRPr lang="en-US" sz="2000" b="1" dirty="0">
              <a:latin typeface="Corbel" panose="020B0503020204020204" pitchFamily="34" charset="0"/>
              <a:ea typeface="Microsoft JhengHei" panose="020B0604030504040204" pitchFamily="34" charset="-120"/>
              <a:cs typeface="+mj-cs"/>
            </a:endParaRPr>
          </a:p>
          <a:p>
            <a:pPr marL="395478" indent="-285750">
              <a:buFont typeface="Wingdings" panose="05000000000000000000" pitchFamily="2" charset="2"/>
              <a:buChar char="v"/>
            </a:pPr>
            <a:r>
              <a:rPr lang="en-US" sz="2000" b="1" dirty="0">
                <a:latin typeface="Corbel" panose="020B0503020204020204" pitchFamily="34" charset="0"/>
                <a:ea typeface="Microsoft JhengHei" panose="020B0604030504040204" pitchFamily="34" charset="-120"/>
                <a:cs typeface="+mj-cs"/>
              </a:rPr>
              <a:t>Bracing system should be provided for both top &amp; bottom member of rafter &amp; column.</a:t>
            </a:r>
          </a:p>
          <a:p>
            <a:pPr marL="395478" indent="-285750">
              <a:buFont typeface="Wingdings" panose="05000000000000000000" pitchFamily="2" charset="2"/>
              <a:buChar char="v"/>
            </a:pPr>
            <a:endParaRPr lang="en-US" sz="2000" b="1" dirty="0">
              <a:latin typeface="Corbel" panose="020B0503020204020204" pitchFamily="34" charset="0"/>
              <a:ea typeface="Microsoft JhengHei" panose="020B0604030504040204" pitchFamily="34" charset="-120"/>
              <a:cs typeface="+mj-cs"/>
            </a:endParaRPr>
          </a:p>
          <a:p>
            <a:pPr marL="395478" indent="-285750">
              <a:buFont typeface="Wingdings" panose="05000000000000000000" pitchFamily="2" charset="2"/>
              <a:buChar char="v"/>
            </a:pPr>
            <a:r>
              <a:rPr lang="en-US" sz="2000" b="1" dirty="0">
                <a:latin typeface="Corbel" panose="020B0503020204020204" pitchFamily="34" charset="0"/>
                <a:ea typeface="Microsoft JhengHei" panose="020B0604030504040204" pitchFamily="34" charset="-120"/>
                <a:cs typeface="+mj-cs"/>
              </a:rPr>
              <a:t>Lateral &amp; Longitudinal stability system should be provided. </a:t>
            </a:r>
          </a:p>
        </p:txBody>
      </p:sp>
    </p:spTree>
    <p:extLst>
      <p:ext uri="{BB962C8B-B14F-4D97-AF65-F5344CB8AC3E}">
        <p14:creationId xmlns:p14="http://schemas.microsoft.com/office/powerpoint/2010/main" val="4285826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album\Pics n Details\final\Safe Express\Shree0298.jpg"/>
          <p:cNvPicPr>
            <a:picLocks noChangeAspect="1" noChangeArrowheads="1"/>
          </p:cNvPicPr>
          <p:nvPr/>
        </p:nvPicPr>
        <p:blipFill>
          <a:blip r:embed="rId2" cstate="print"/>
          <a:srcRect b="32284"/>
          <a:stretch>
            <a:fillRect/>
          </a:stretch>
        </p:blipFill>
        <p:spPr bwMode="auto">
          <a:xfrm>
            <a:off x="1524000" y="990600"/>
            <a:ext cx="9144000" cy="5867400"/>
          </a:xfrm>
          <a:prstGeom prst="rect">
            <a:avLst/>
          </a:prstGeom>
          <a:noFill/>
        </p:spPr>
      </p:pic>
      <p:sp>
        <p:nvSpPr>
          <p:cNvPr id="8" name="Rectangle 7"/>
          <p:cNvSpPr/>
          <p:nvPr/>
        </p:nvSpPr>
        <p:spPr>
          <a:xfrm>
            <a:off x="0" y="990600"/>
            <a:ext cx="12118206" cy="58674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487103" y="1549539"/>
            <a:ext cx="9143999" cy="4985980"/>
          </a:xfrm>
          <a:prstGeom prst="rect">
            <a:avLst/>
          </a:prstGeom>
        </p:spPr>
        <p:txBody>
          <a:bodyPr wrap="square">
            <a:spAutoFit/>
          </a:bodyPr>
          <a:lstStyle/>
          <a:p>
            <a:r>
              <a:rPr lang="en-US" b="1" dirty="0"/>
              <a:t> </a:t>
            </a:r>
          </a:p>
          <a:p>
            <a:pPr marL="350838" indent="-350838">
              <a:buClr>
                <a:schemeClr val="tx2">
                  <a:lumMod val="60000"/>
                  <a:lumOff val="40000"/>
                </a:schemeClr>
              </a:buClr>
              <a:buFont typeface="Wingdings" pitchFamily="2" charset="2"/>
              <a:buChar char="v"/>
            </a:pPr>
            <a:r>
              <a:rPr lang="en-US" sz="2000" dirty="0">
                <a:latin typeface="Corbel" pitchFamily="34" charset="0"/>
                <a:cs typeface="Tahoma" pitchFamily="34" charset="0"/>
              </a:rPr>
              <a:t>Re-locatable Barracks - These shelters are readily dismantled, moved and               re-erected.</a:t>
            </a:r>
          </a:p>
          <a:p>
            <a:pPr>
              <a:buClr>
                <a:schemeClr val="tx2">
                  <a:lumMod val="60000"/>
                  <a:lumOff val="40000"/>
                </a:schemeClr>
              </a:buClr>
            </a:pPr>
            <a:endParaRPr lang="en-US" sz="2000" dirty="0">
              <a:latin typeface="Corbel" pitchFamily="34" charset="0"/>
              <a:cs typeface="Tahoma" pitchFamily="34" charset="0"/>
            </a:endParaRPr>
          </a:p>
          <a:p>
            <a:pPr>
              <a:buClr>
                <a:schemeClr val="tx2">
                  <a:lumMod val="60000"/>
                  <a:lumOff val="40000"/>
                </a:schemeClr>
              </a:buClr>
              <a:buFont typeface="Wingdings" pitchFamily="2" charset="2"/>
              <a:buChar char="v"/>
            </a:pPr>
            <a:r>
              <a:rPr lang="en-US" sz="2000" dirty="0">
                <a:latin typeface="Corbel" pitchFamily="34" charset="0"/>
                <a:cs typeface="Tahoma" pitchFamily="34" charset="0"/>
              </a:rPr>
              <a:t>  Aircraft hangars used by U.S army were built using PEB concept.</a:t>
            </a:r>
          </a:p>
          <a:p>
            <a:pPr>
              <a:buClr>
                <a:schemeClr val="tx2">
                  <a:lumMod val="60000"/>
                  <a:lumOff val="40000"/>
                </a:schemeClr>
              </a:buClr>
              <a:buFont typeface="Wingdings" pitchFamily="2" charset="2"/>
              <a:buChar char="v"/>
            </a:pPr>
            <a:endParaRPr lang="en-US" sz="2000" dirty="0">
              <a:latin typeface="Corbel" pitchFamily="34" charset="0"/>
              <a:cs typeface="Tahoma" pitchFamily="34" charset="0"/>
            </a:endParaRPr>
          </a:p>
          <a:p>
            <a:pPr>
              <a:buClr>
                <a:schemeClr val="tx2">
                  <a:lumMod val="60000"/>
                  <a:lumOff val="40000"/>
                </a:schemeClr>
              </a:buClr>
              <a:buFont typeface="Wingdings" pitchFamily="2" charset="2"/>
              <a:buChar char="v"/>
            </a:pPr>
            <a:r>
              <a:rPr lang="en-US" sz="2000" dirty="0">
                <a:latin typeface="Corbel" pitchFamily="34" charset="0"/>
                <a:cs typeface="Tahoma" pitchFamily="34" charset="0"/>
              </a:rPr>
              <a:t>  Mass production of housing and storage modules for U.S army.</a:t>
            </a:r>
          </a:p>
          <a:p>
            <a:pPr>
              <a:buClr>
                <a:schemeClr val="tx2">
                  <a:lumMod val="60000"/>
                  <a:lumOff val="40000"/>
                </a:schemeClr>
              </a:buClr>
            </a:pPr>
            <a:endParaRPr lang="en-US" sz="2000" dirty="0">
              <a:latin typeface="Corbel" pitchFamily="34" charset="0"/>
              <a:cs typeface="Tahoma" pitchFamily="34" charset="0"/>
            </a:endParaRPr>
          </a:p>
          <a:p>
            <a:pPr>
              <a:buClr>
                <a:schemeClr val="tx2">
                  <a:lumMod val="60000"/>
                  <a:lumOff val="40000"/>
                </a:schemeClr>
              </a:buClr>
            </a:pPr>
            <a:r>
              <a:rPr lang="en-US" sz="2000" dirty="0">
                <a:latin typeface="Corbel" pitchFamily="34" charset="0"/>
                <a:cs typeface="Tahoma" pitchFamily="34" charset="0"/>
              </a:rPr>
              <a:t>  </a:t>
            </a:r>
          </a:p>
          <a:p>
            <a:pPr>
              <a:buClr>
                <a:schemeClr val="tx2">
                  <a:lumMod val="60000"/>
                  <a:lumOff val="40000"/>
                </a:schemeClr>
              </a:buClr>
              <a:buFont typeface="Wingdings" pitchFamily="2" charset="2"/>
              <a:buChar char="v"/>
            </a:pPr>
            <a:r>
              <a:rPr lang="en-US" sz="2000" dirty="0">
                <a:latin typeface="Corbel" pitchFamily="34" charset="0"/>
                <a:cs typeface="Tahoma" pitchFamily="34" charset="0"/>
              </a:rPr>
              <a:t>Economic Boom.</a:t>
            </a:r>
          </a:p>
          <a:p>
            <a:pPr>
              <a:buClr>
                <a:schemeClr val="tx2">
                  <a:lumMod val="60000"/>
                  <a:lumOff val="40000"/>
                </a:schemeClr>
              </a:buClr>
              <a:buFont typeface="Wingdings" pitchFamily="2" charset="2"/>
              <a:buChar char="v"/>
            </a:pPr>
            <a:endParaRPr lang="en-US" sz="2000" dirty="0">
              <a:latin typeface="Corbel" pitchFamily="34" charset="0"/>
              <a:cs typeface="Tahoma" pitchFamily="34" charset="0"/>
            </a:endParaRPr>
          </a:p>
          <a:p>
            <a:pPr marL="288925" indent="-288925">
              <a:buClr>
                <a:schemeClr val="tx2">
                  <a:lumMod val="60000"/>
                  <a:lumOff val="40000"/>
                </a:schemeClr>
              </a:buClr>
              <a:buFont typeface="Wingdings" pitchFamily="2" charset="2"/>
              <a:buChar char="v"/>
            </a:pPr>
            <a:r>
              <a:rPr lang="en-US" sz="2000" dirty="0">
                <a:latin typeface="Corbel" pitchFamily="34" charset="0"/>
                <a:cs typeface="Tahoma" pitchFamily="34" charset="0"/>
              </a:rPr>
              <a:t>Started  building factories with PEB concept to meet the huge demand for consumer products.</a:t>
            </a:r>
          </a:p>
          <a:p>
            <a:pPr>
              <a:buClr>
                <a:schemeClr val="tx2">
                  <a:lumMod val="60000"/>
                  <a:lumOff val="40000"/>
                </a:schemeClr>
              </a:buClr>
              <a:buFont typeface="Wingdings" pitchFamily="2" charset="2"/>
              <a:buChar char="v"/>
            </a:pPr>
            <a:endParaRPr lang="en-US" sz="2000" dirty="0">
              <a:latin typeface="Corbel" pitchFamily="34" charset="0"/>
              <a:cs typeface="Tahoma" pitchFamily="34" charset="0"/>
            </a:endParaRPr>
          </a:p>
          <a:p>
            <a:pPr marL="288925" indent="-288925">
              <a:buClr>
                <a:schemeClr val="tx2">
                  <a:lumMod val="60000"/>
                  <a:lumOff val="40000"/>
                </a:schemeClr>
              </a:buClr>
              <a:buFont typeface="Wingdings" pitchFamily="2" charset="2"/>
              <a:buChar char="v"/>
            </a:pPr>
            <a:r>
              <a:rPr lang="en-US" sz="2000" dirty="0">
                <a:latin typeface="Corbel" pitchFamily="34" charset="0"/>
                <a:cs typeface="Tahoma" pitchFamily="34" charset="0"/>
              </a:rPr>
              <a:t>Metal building system was preferred  as  a favorable method of construction   over conventional methods.</a:t>
            </a:r>
          </a:p>
        </p:txBody>
      </p:sp>
      <p:sp>
        <p:nvSpPr>
          <p:cNvPr id="3" name="TextBox 2"/>
          <p:cNvSpPr txBox="1"/>
          <p:nvPr/>
        </p:nvSpPr>
        <p:spPr>
          <a:xfrm>
            <a:off x="1523999" y="928271"/>
            <a:ext cx="2239479" cy="461665"/>
          </a:xfrm>
          <a:prstGeom prst="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0800000" scaled="1"/>
            <a:tileRect/>
          </a:gradFill>
        </p:spPr>
        <p:txBody>
          <a:bodyPr wrap="square" rtlCol="0">
            <a:spAutoFit/>
          </a:bodyPr>
          <a:lstStyle/>
          <a:p>
            <a:pPr algn="r"/>
            <a:r>
              <a:rPr lang="en-US" sz="2400" b="1" dirty="0">
                <a:solidFill>
                  <a:schemeClr val="bg1"/>
                </a:solidFill>
                <a:latin typeface="Swis721 Cn BT" pitchFamily="34" charset="0"/>
                <a:ea typeface="+mj-ea"/>
                <a:cs typeface="+mj-cs"/>
              </a:rPr>
              <a:t>EARLY 1940’S</a:t>
            </a:r>
          </a:p>
        </p:txBody>
      </p:sp>
      <p:sp>
        <p:nvSpPr>
          <p:cNvPr id="4" name="TextBox 3"/>
          <p:cNvSpPr txBox="1"/>
          <p:nvPr/>
        </p:nvSpPr>
        <p:spPr>
          <a:xfrm>
            <a:off x="0" y="-773"/>
            <a:ext cx="12192000" cy="769441"/>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p:spPr>
        <p:txBody>
          <a:bodyPr vert="horz" lIns="91440" tIns="45720" rIns="91440" bIns="45720" rtlCol="0" anchor="ctr">
            <a:normAutofit/>
          </a:bodyPr>
          <a:lstStyle/>
          <a:p>
            <a:pPr algn="ctr">
              <a:spcBef>
                <a:spcPct val="0"/>
              </a:spcBef>
            </a:pPr>
            <a:r>
              <a:rPr lang="en-US" sz="3200" b="1" dirty="0">
                <a:solidFill>
                  <a:schemeClr val="bg1"/>
                </a:solidFill>
                <a:latin typeface="Corbel" panose="020B0503020204020204" pitchFamily="34" charset="0"/>
                <a:ea typeface="+mj-ea"/>
                <a:cs typeface="+mj-cs"/>
              </a:rPr>
              <a:t>EVOLUTION OF PEB CONCEPT</a:t>
            </a:r>
          </a:p>
        </p:txBody>
      </p:sp>
      <p:sp>
        <p:nvSpPr>
          <p:cNvPr id="5" name="Rectangle 4"/>
          <p:cNvSpPr/>
          <p:nvPr/>
        </p:nvSpPr>
        <p:spPr>
          <a:xfrm>
            <a:off x="1523999" y="3857863"/>
            <a:ext cx="2159053" cy="369332"/>
          </a:xfrm>
          <a:prstGeom prst="rect">
            <a:avLst/>
          </a:prstGeom>
        </p:spPr>
        <p:txBody>
          <a:bodyPr wrap="none">
            <a:spAutoFit/>
          </a:bodyPr>
          <a:lstStyle/>
          <a:p>
            <a:r>
              <a:rPr lang="en-US" b="1" u="sng" dirty="0">
                <a:solidFill>
                  <a:srgbClr val="002060"/>
                </a:solidFill>
                <a:latin typeface="Swis721 Cn BT" pitchFamily="34" charset="0"/>
              </a:rPr>
              <a:t>POST WORLD WAR-II</a:t>
            </a:r>
          </a:p>
        </p:txBody>
      </p:sp>
      <p:sp>
        <p:nvSpPr>
          <p:cNvPr id="6" name="Rectangle 5"/>
          <p:cNvSpPr/>
          <p:nvPr/>
        </p:nvSpPr>
        <p:spPr>
          <a:xfrm>
            <a:off x="1487103" y="1452265"/>
            <a:ext cx="1943501" cy="369332"/>
          </a:xfrm>
          <a:prstGeom prst="rect">
            <a:avLst/>
          </a:prstGeom>
        </p:spPr>
        <p:txBody>
          <a:bodyPr wrap="square">
            <a:spAutoFit/>
          </a:bodyPr>
          <a:lstStyle/>
          <a:p>
            <a:r>
              <a:rPr lang="en-US" b="1" u="sng" dirty="0">
                <a:solidFill>
                  <a:srgbClr val="002060"/>
                </a:solidFill>
                <a:latin typeface="Swis721 Cn BT" pitchFamily="34" charset="0"/>
              </a:rPr>
              <a:t>WORLD WAR –II</a:t>
            </a:r>
            <a:endParaRPr lang="en-US" u="sng" dirty="0">
              <a:solidFill>
                <a:srgbClr val="002060"/>
              </a:solidFill>
              <a:latin typeface="Swis721 Cn BT" pitchFamily="34" charset="0"/>
            </a:endParaRPr>
          </a:p>
        </p:txBody>
      </p:sp>
    </p:spTree>
    <p:extLst>
      <p:ext uri="{BB962C8B-B14F-4D97-AF65-F5344CB8AC3E}">
        <p14:creationId xmlns:p14="http://schemas.microsoft.com/office/powerpoint/2010/main" val="18565348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D:\album\AP-0566 L&amp;T METRO STATIONS (HABSIGUDA).jpg"/>
          <p:cNvPicPr>
            <a:picLocks noChangeAspect="1" noChangeArrowheads="1"/>
          </p:cNvPicPr>
          <p:nvPr/>
        </p:nvPicPr>
        <p:blipFill>
          <a:blip r:embed="rId2" cstate="print"/>
          <a:srcRect l="9259" t="18107" r="12037" b="4527"/>
          <a:stretch>
            <a:fillRect/>
          </a:stretch>
        </p:blipFill>
        <p:spPr bwMode="auto">
          <a:xfrm>
            <a:off x="1524000" y="1143000"/>
            <a:ext cx="9144000" cy="5715000"/>
          </a:xfrm>
          <a:prstGeom prst="rect">
            <a:avLst/>
          </a:prstGeom>
          <a:noFill/>
        </p:spPr>
      </p:pic>
      <p:sp>
        <p:nvSpPr>
          <p:cNvPr id="4" name="Rectangle 3"/>
          <p:cNvSpPr/>
          <p:nvPr/>
        </p:nvSpPr>
        <p:spPr>
          <a:xfrm>
            <a:off x="1126156" y="1006370"/>
            <a:ext cx="9541843" cy="585937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75823AB-8110-4BB6-89CA-2BB8E5650487}"/>
              </a:ext>
            </a:extLst>
          </p:cNvPr>
          <p:cNvSpPr txBox="1"/>
          <p:nvPr/>
        </p:nvSpPr>
        <p:spPr>
          <a:xfrm>
            <a:off x="-1" y="0"/>
            <a:ext cx="12192000" cy="7620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p:spPr>
        <p:txBody>
          <a:bodyPr vert="horz" lIns="91440" tIns="45720" rIns="91440" bIns="45720" rtlCol="0" anchor="ctr">
            <a:normAutofit/>
          </a:bodyPr>
          <a:lstStyle/>
          <a:p>
            <a:pPr indent="-342900" algn="ctr">
              <a:spcBef>
                <a:spcPct val="0"/>
              </a:spcBef>
              <a:defRPr/>
            </a:pPr>
            <a:r>
              <a:rPr lang="en-US" sz="3200" b="1" dirty="0">
                <a:solidFill>
                  <a:schemeClr val="bg1"/>
                </a:solidFill>
                <a:latin typeface="Corbel" panose="020B0503020204020204" pitchFamily="34" charset="0"/>
                <a:ea typeface="Microsoft JhengHei" panose="020B0604030504040204" pitchFamily="34" charset="-120"/>
              </a:rPr>
              <a:t>Design  Consideration (Built-up Section)</a:t>
            </a:r>
            <a:endParaRPr lang="en-US" sz="3200" b="1" dirty="0">
              <a:solidFill>
                <a:schemeClr val="bg1"/>
              </a:solidFill>
              <a:latin typeface="Corbel" panose="020B0503020204020204" pitchFamily="34" charset="0"/>
              <a:ea typeface="+mj-ea"/>
              <a:cs typeface="+mj-cs"/>
            </a:endParaRPr>
          </a:p>
        </p:txBody>
      </p:sp>
      <p:sp>
        <p:nvSpPr>
          <p:cNvPr id="6" name="Content Placeholder 2">
            <a:extLst>
              <a:ext uri="{FF2B5EF4-FFF2-40B4-BE49-F238E27FC236}">
                <a16:creationId xmlns:a16="http://schemas.microsoft.com/office/drawing/2014/main" id="{BC89D67E-AFE3-454E-96D1-6047B7C8930E}"/>
              </a:ext>
            </a:extLst>
          </p:cNvPr>
          <p:cNvSpPr txBox="1">
            <a:spLocks/>
          </p:cNvSpPr>
          <p:nvPr/>
        </p:nvSpPr>
        <p:spPr>
          <a:xfrm>
            <a:off x="1524001" y="1356188"/>
            <a:ext cx="9025288" cy="529119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95478" indent="-285750">
              <a:lnSpc>
                <a:spcPct val="70000"/>
              </a:lnSpc>
              <a:buFont typeface="Wingdings" panose="05000000000000000000" pitchFamily="2" charset="2"/>
              <a:buChar char="v"/>
            </a:pPr>
            <a:r>
              <a:rPr lang="en-US" sz="2000" b="1" dirty="0">
                <a:latin typeface="Corbel" panose="020B0503020204020204" pitchFamily="34" charset="0"/>
                <a:ea typeface="Microsoft JhengHei" panose="020B0604030504040204" pitchFamily="34" charset="-120"/>
                <a:cs typeface="+mj-cs"/>
              </a:rPr>
              <a:t>Large span more than 60M to 120M built up section are economical i.e. two leg, three leg , four leg.</a:t>
            </a:r>
          </a:p>
          <a:p>
            <a:pPr marL="395478" indent="-285750">
              <a:lnSpc>
                <a:spcPct val="70000"/>
              </a:lnSpc>
              <a:buFont typeface="Wingdings" panose="05000000000000000000" pitchFamily="2" charset="2"/>
              <a:buChar char="v"/>
            </a:pPr>
            <a:endParaRPr lang="en-US" sz="2000" b="1" dirty="0">
              <a:latin typeface="Corbel" panose="020B0503020204020204" pitchFamily="34" charset="0"/>
              <a:ea typeface="Microsoft JhengHei" panose="020B0604030504040204" pitchFamily="34" charset="-120"/>
              <a:cs typeface="+mj-cs"/>
            </a:endParaRPr>
          </a:p>
          <a:p>
            <a:pPr marL="395478" indent="-285750">
              <a:lnSpc>
                <a:spcPct val="70000"/>
              </a:lnSpc>
              <a:buFont typeface="Wingdings" panose="05000000000000000000" pitchFamily="2" charset="2"/>
              <a:buChar char="v"/>
            </a:pPr>
            <a:r>
              <a:rPr lang="en-US" sz="2000" b="1" dirty="0">
                <a:latin typeface="Corbel" panose="020B0503020204020204" pitchFamily="34" charset="0"/>
                <a:ea typeface="Microsoft JhengHei" panose="020B0604030504040204" pitchFamily="34" charset="-120"/>
                <a:cs typeface="+mj-cs"/>
              </a:rPr>
              <a:t>Built up section are Tube section , channel section , Angle section.</a:t>
            </a:r>
          </a:p>
          <a:p>
            <a:pPr marL="395478" indent="-285750">
              <a:lnSpc>
                <a:spcPct val="70000"/>
              </a:lnSpc>
              <a:buFont typeface="Wingdings" panose="05000000000000000000" pitchFamily="2" charset="2"/>
              <a:buChar char="v"/>
            </a:pPr>
            <a:endParaRPr lang="en-US" sz="2000" b="1" dirty="0">
              <a:latin typeface="Corbel" panose="020B0503020204020204" pitchFamily="34" charset="0"/>
              <a:ea typeface="Microsoft JhengHei" panose="020B0604030504040204" pitchFamily="34" charset="-120"/>
              <a:cs typeface="+mj-cs"/>
            </a:endParaRPr>
          </a:p>
          <a:p>
            <a:pPr marL="395478" indent="-285750">
              <a:lnSpc>
                <a:spcPct val="70000"/>
              </a:lnSpc>
              <a:buFont typeface="Wingdings" panose="05000000000000000000" pitchFamily="2" charset="2"/>
              <a:buChar char="v"/>
            </a:pPr>
            <a:r>
              <a:rPr lang="en-US" sz="2000" b="1" dirty="0">
                <a:latin typeface="Corbel" panose="020B0503020204020204" pitchFamily="34" charset="0"/>
                <a:ea typeface="Microsoft JhengHei" panose="020B0604030504040204" pitchFamily="34" charset="-120"/>
                <a:cs typeface="+mj-cs"/>
              </a:rPr>
              <a:t>Three leg , four leg section stable  are suitable for lager span</a:t>
            </a:r>
          </a:p>
          <a:p>
            <a:pPr marL="109728" indent="0">
              <a:lnSpc>
                <a:spcPct val="70000"/>
              </a:lnSpc>
              <a:buFont typeface="Arial" panose="020B0604020202020204" pitchFamily="34" charset="0"/>
              <a:buNone/>
            </a:pPr>
            <a:r>
              <a:rPr lang="en-US" sz="2000" b="1" dirty="0">
                <a:latin typeface="Corbel" panose="020B0503020204020204" pitchFamily="34" charset="0"/>
                <a:ea typeface="Microsoft JhengHei" panose="020B0604030504040204" pitchFamily="34" charset="-120"/>
                <a:cs typeface="+mj-cs"/>
              </a:rPr>
              <a:t>     more than 80M.</a:t>
            </a:r>
          </a:p>
          <a:p>
            <a:pPr marL="395478" indent="-285750">
              <a:lnSpc>
                <a:spcPct val="70000"/>
              </a:lnSpc>
              <a:buFont typeface="Wingdings" panose="05000000000000000000" pitchFamily="2" charset="2"/>
              <a:buChar char="v"/>
            </a:pPr>
            <a:endParaRPr lang="en-US" sz="2000" b="1" dirty="0">
              <a:latin typeface="Corbel" panose="020B0503020204020204" pitchFamily="34" charset="0"/>
              <a:ea typeface="Microsoft JhengHei" panose="020B0604030504040204" pitchFamily="34" charset="-120"/>
              <a:cs typeface="+mj-cs"/>
            </a:endParaRPr>
          </a:p>
          <a:p>
            <a:pPr marL="395478" indent="-285750">
              <a:lnSpc>
                <a:spcPct val="70000"/>
              </a:lnSpc>
              <a:buFont typeface="Wingdings" panose="05000000000000000000" pitchFamily="2" charset="2"/>
              <a:buChar char="v"/>
            </a:pPr>
            <a:r>
              <a:rPr lang="en-US" sz="2000" b="1" dirty="0" err="1">
                <a:latin typeface="Corbel" panose="020B0503020204020204" pitchFamily="34" charset="0"/>
                <a:ea typeface="Microsoft JhengHei" panose="020B0604030504040204" pitchFamily="34" charset="-120"/>
                <a:cs typeface="+mj-cs"/>
              </a:rPr>
              <a:t>Staad</a:t>
            </a:r>
            <a:r>
              <a:rPr lang="en-US" sz="2000" b="1" dirty="0">
                <a:latin typeface="Corbel" panose="020B0503020204020204" pitchFamily="34" charset="0"/>
                <a:ea typeface="Microsoft JhengHei" panose="020B0604030504040204" pitchFamily="34" charset="-120"/>
                <a:cs typeface="+mj-cs"/>
              </a:rPr>
              <a:t> 3D modelling is  economical space frame as  compared to 2D modelling</a:t>
            </a:r>
          </a:p>
          <a:p>
            <a:pPr marL="395478" indent="-285750">
              <a:lnSpc>
                <a:spcPct val="70000"/>
              </a:lnSpc>
              <a:buFont typeface="Wingdings" panose="05000000000000000000" pitchFamily="2" charset="2"/>
              <a:buChar char="v"/>
            </a:pPr>
            <a:endParaRPr lang="en-US" sz="2000" b="1" dirty="0">
              <a:latin typeface="Corbel" panose="020B0503020204020204" pitchFamily="34" charset="0"/>
              <a:ea typeface="Microsoft JhengHei" panose="020B0604030504040204" pitchFamily="34" charset="-120"/>
              <a:cs typeface="+mj-cs"/>
            </a:endParaRPr>
          </a:p>
          <a:p>
            <a:pPr marL="395478" indent="-285750">
              <a:lnSpc>
                <a:spcPct val="70000"/>
              </a:lnSpc>
              <a:buFont typeface="Wingdings" panose="05000000000000000000" pitchFamily="2" charset="2"/>
              <a:buChar char="v"/>
            </a:pPr>
            <a:r>
              <a:rPr lang="en-US" sz="2000" b="1" dirty="0">
                <a:latin typeface="Corbel" panose="020B0503020204020204" pitchFamily="34" charset="0"/>
                <a:ea typeface="Microsoft JhengHei" panose="020B0604030504040204" pitchFamily="34" charset="-120"/>
                <a:cs typeface="+mj-cs"/>
              </a:rPr>
              <a:t>Frame connection are economical </a:t>
            </a:r>
            <a:r>
              <a:rPr lang="en-US" sz="2000" b="1" dirty="0" err="1">
                <a:latin typeface="Corbel" panose="020B0503020204020204" pitchFamily="34" charset="0"/>
                <a:ea typeface="Microsoft JhengHei" panose="020B0604030504040204" pitchFamily="34" charset="-120"/>
                <a:cs typeface="+mj-cs"/>
              </a:rPr>
              <a:t>i.e</a:t>
            </a:r>
            <a:r>
              <a:rPr lang="en-US" sz="2000" b="1" dirty="0">
                <a:latin typeface="Corbel" panose="020B0503020204020204" pitchFamily="34" charset="0"/>
                <a:ea typeface="Microsoft JhengHei" panose="020B0604030504040204" pitchFamily="34" charset="-120"/>
                <a:cs typeface="+mj-cs"/>
              </a:rPr>
              <a:t> member are subjected to axial force with nominal moment.</a:t>
            </a:r>
          </a:p>
          <a:p>
            <a:pPr marL="395478" indent="-285750">
              <a:lnSpc>
                <a:spcPct val="70000"/>
              </a:lnSpc>
              <a:buFont typeface="Wingdings" panose="05000000000000000000" pitchFamily="2" charset="2"/>
              <a:buChar char="v"/>
            </a:pPr>
            <a:endParaRPr lang="en-US" sz="2000" b="1" dirty="0">
              <a:latin typeface="Corbel" panose="020B0503020204020204" pitchFamily="34" charset="0"/>
              <a:ea typeface="Microsoft JhengHei" panose="020B0604030504040204" pitchFamily="34" charset="-120"/>
              <a:cs typeface="+mj-cs"/>
            </a:endParaRPr>
          </a:p>
          <a:p>
            <a:pPr marL="395478" indent="-285750">
              <a:lnSpc>
                <a:spcPct val="70000"/>
              </a:lnSpc>
              <a:buFont typeface="Wingdings" panose="05000000000000000000" pitchFamily="2" charset="2"/>
              <a:buChar char="v"/>
            </a:pPr>
            <a:r>
              <a:rPr lang="en-US" sz="2000" b="1" dirty="0">
                <a:latin typeface="Corbel" panose="020B0503020204020204" pitchFamily="34" charset="0"/>
                <a:ea typeface="Microsoft JhengHei" panose="020B0604030504040204" pitchFamily="34" charset="-120"/>
                <a:cs typeface="+mj-cs"/>
              </a:rPr>
              <a:t>Pinned base plate &amp; foundation are economical due to built-up sections.</a:t>
            </a:r>
          </a:p>
          <a:p>
            <a:pPr marL="0" indent="0">
              <a:lnSpc>
                <a:spcPct val="150000"/>
              </a:lnSpc>
              <a:buFont typeface="Arial" panose="020B0604020202020204" pitchFamily="34" charset="0"/>
              <a:buNone/>
            </a:pPr>
            <a:endParaRPr lang="en-IN" sz="1800" dirty="0">
              <a:latin typeface="Corbel" panose="020B0503020204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85420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87FC5-192D-4505-9F5C-E3E5E5F9456D}"/>
              </a:ext>
            </a:extLst>
          </p:cNvPr>
          <p:cNvSpPr>
            <a:spLocks noGrp="1"/>
          </p:cNvSpPr>
          <p:nvPr>
            <p:ph type="title"/>
          </p:nvPr>
        </p:nvSpPr>
        <p:spPr>
          <a:xfrm>
            <a:off x="838200" y="365126"/>
            <a:ext cx="10515600" cy="658132"/>
          </a:xfrm>
        </p:spPr>
        <p:txBody>
          <a:bodyPr>
            <a:normAutofit/>
          </a:bodyPr>
          <a:lstStyle/>
          <a:p>
            <a:endParaRPr lang="en-IN" sz="3200" dirty="0">
              <a:solidFill>
                <a:schemeClr val="bg1"/>
              </a:solidFill>
              <a:latin typeface="Microsoft JhengHei" panose="020B0604030504040204" pitchFamily="34" charset="-120"/>
              <a:ea typeface="Microsoft JhengHei" panose="020B0604030504040204" pitchFamily="34" charset="-120"/>
            </a:endParaRPr>
          </a:p>
        </p:txBody>
      </p:sp>
      <p:pic>
        <p:nvPicPr>
          <p:cNvPr id="9" name="Picture 8">
            <a:extLst>
              <a:ext uri="{FF2B5EF4-FFF2-40B4-BE49-F238E27FC236}">
                <a16:creationId xmlns:a16="http://schemas.microsoft.com/office/drawing/2014/main" id="{9A2986C2-D7B3-4045-A5D3-3CAD3C999C29}"/>
              </a:ext>
            </a:extLst>
          </p:cNvPr>
          <p:cNvPicPr>
            <a:picLocks noChangeAspect="1"/>
          </p:cNvPicPr>
          <p:nvPr/>
        </p:nvPicPr>
        <p:blipFill>
          <a:blip r:embed="rId2"/>
          <a:stretch>
            <a:fillRect/>
          </a:stretch>
        </p:blipFill>
        <p:spPr>
          <a:xfrm>
            <a:off x="0" y="0"/>
            <a:ext cx="13839250" cy="6858000"/>
          </a:xfrm>
          <a:prstGeom prst="rect">
            <a:avLst/>
          </a:prstGeom>
        </p:spPr>
      </p:pic>
      <p:sp>
        <p:nvSpPr>
          <p:cNvPr id="3" name="Rectangle 2"/>
          <p:cNvSpPr/>
          <p:nvPr/>
        </p:nvSpPr>
        <p:spPr>
          <a:xfrm>
            <a:off x="0" y="794"/>
            <a:ext cx="13839250" cy="728663"/>
          </a:xfrm>
          <a:prstGeom prst="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white"/>
                </a:solidFill>
                <a:effectLst/>
                <a:uLnTx/>
                <a:uFillTx/>
                <a:latin typeface="Corbel" panose="020B0503020204020204" pitchFamily="34" charset="0"/>
                <a:ea typeface="Microsoft JhengHei" panose="020B0604030504040204" pitchFamily="34" charset="-120"/>
              </a:rPr>
              <a:t>99m Clear Span Building at Ultratech – </a:t>
            </a:r>
            <a:r>
              <a:rPr kumimoji="0" lang="en-US" sz="3200" b="1" i="0" u="none" strike="noStrike" kern="1200" cap="none" spc="0" normalizeH="0" baseline="0" noProof="0" dirty="0" err="1">
                <a:ln w="0"/>
                <a:solidFill>
                  <a:prstClr val="white"/>
                </a:solidFill>
                <a:effectLst/>
                <a:uLnTx/>
                <a:uFillTx/>
                <a:latin typeface="Corbel" panose="020B0503020204020204" pitchFamily="34" charset="0"/>
                <a:ea typeface="Microsoft JhengHei" panose="020B0604030504040204" pitchFamily="34" charset="-120"/>
              </a:rPr>
              <a:t>Kotputli</a:t>
            </a:r>
            <a:r>
              <a:rPr kumimoji="0" lang="en-US" sz="3200" b="1" i="0" u="none" strike="noStrike" kern="1200" cap="none" spc="0" normalizeH="0" baseline="0" noProof="0" dirty="0">
                <a:ln w="0"/>
                <a:solidFill>
                  <a:prstClr val="white"/>
                </a:solidFill>
                <a:effectLst/>
                <a:uLnTx/>
                <a:uFillTx/>
                <a:latin typeface="Corbel" panose="020B0503020204020204" pitchFamily="34" charset="0"/>
                <a:ea typeface="Microsoft JhengHei" panose="020B0604030504040204" pitchFamily="34" charset="-120"/>
              </a:rPr>
              <a:t>, Rajasthan</a:t>
            </a:r>
            <a:endParaRPr kumimoji="0" lang="en-IN" sz="3200" b="1" i="0" u="none" strike="noStrike" kern="1200" cap="none" spc="0" normalizeH="0" baseline="0" noProof="0" dirty="0">
              <a:ln w="0"/>
              <a:solidFill>
                <a:prstClr val="white"/>
              </a:solidFill>
              <a:effectLst/>
              <a:uLnTx/>
              <a:uFillTx/>
              <a:latin typeface="Corbel" panose="020B0503020204020204" pitchFamily="34" charset="0"/>
            </a:endParaRPr>
          </a:p>
        </p:txBody>
      </p:sp>
    </p:spTree>
    <p:extLst>
      <p:ext uri="{BB962C8B-B14F-4D97-AF65-F5344CB8AC3E}">
        <p14:creationId xmlns:p14="http://schemas.microsoft.com/office/powerpoint/2010/main" val="24579479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sky, outdoor, crane, highway&#10;&#10;Description automatically generated">
            <a:extLst>
              <a:ext uri="{FF2B5EF4-FFF2-40B4-BE49-F238E27FC236}">
                <a16:creationId xmlns:a16="http://schemas.microsoft.com/office/drawing/2014/main" id="{0B01CA24-301E-4E87-8E50-12D4A52B9C0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1" y="0"/>
            <a:ext cx="12191999" cy="728663"/>
          </a:xfrm>
          <a:prstGeom prst="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white"/>
                </a:solidFill>
                <a:effectLst/>
                <a:uLnTx/>
                <a:uFillTx/>
                <a:latin typeface="Corbel" panose="020B0503020204020204" pitchFamily="34" charset="0"/>
                <a:ea typeface="Microsoft JhengHei" panose="020B0604030504040204" pitchFamily="34" charset="-120"/>
              </a:rPr>
              <a:t>Installation of 99m Clear Span Building</a:t>
            </a:r>
            <a:endParaRPr kumimoji="0" lang="en-IN" sz="3200" b="1" i="0" u="none" strike="noStrike" kern="1200" cap="none" spc="0" normalizeH="0" baseline="0" noProof="0" dirty="0">
              <a:ln w="0"/>
              <a:solidFill>
                <a:prstClr val="white"/>
              </a:solidFill>
              <a:effectLst/>
              <a:uLnTx/>
              <a:uFillTx/>
              <a:latin typeface="Corbel" panose="020B0503020204020204" pitchFamily="34" charset="0"/>
              <a:ea typeface="Microsoft JhengHei" panose="020B0604030504040204" pitchFamily="34" charset="-120"/>
            </a:endParaRPr>
          </a:p>
        </p:txBody>
      </p:sp>
    </p:spTree>
    <p:extLst>
      <p:ext uri="{BB962C8B-B14F-4D97-AF65-F5344CB8AC3E}">
        <p14:creationId xmlns:p14="http://schemas.microsoft.com/office/powerpoint/2010/main" val="38310144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68E2BEA-F3F1-4FB8-A55A-48ECCC5E0D06}"/>
              </a:ext>
            </a:extLst>
          </p:cNvPr>
          <p:cNvPicPr>
            <a:picLocks noGrp="1" noChangeAspect="1"/>
          </p:cNvPicPr>
          <p:nvPr>
            <p:ph idx="1"/>
          </p:nvPr>
        </p:nvPicPr>
        <p:blipFill>
          <a:blip r:embed="rId3">
            <a:lum contrast="20000"/>
          </a:blip>
          <a:stretch>
            <a:fillRect/>
          </a:stretch>
        </p:blipFill>
        <p:spPr>
          <a:xfrm>
            <a:off x="0" y="863600"/>
            <a:ext cx="12192000" cy="5994401"/>
          </a:xfrm>
        </p:spPr>
      </p:pic>
      <p:sp>
        <p:nvSpPr>
          <p:cNvPr id="3" name="Rectangle 2"/>
          <p:cNvSpPr/>
          <p:nvPr/>
        </p:nvSpPr>
        <p:spPr>
          <a:xfrm>
            <a:off x="0" y="0"/>
            <a:ext cx="1219200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rbel" panose="020B0503020204020204" pitchFamily="34" charset="0"/>
                <a:ea typeface="Microsoft JhengHei" panose="020B0604030504040204" pitchFamily="34" charset="-120"/>
              </a:rPr>
              <a:t>65m Clear Span Building at My Home Cements, Telangana</a:t>
            </a:r>
            <a:endParaRPr kumimoji="0" lang="en-IN" sz="3200" b="1" i="0" u="none" strike="noStrike" kern="1200" cap="none" spc="0" normalizeH="0" baseline="0" noProof="0" dirty="0">
              <a:ln>
                <a:noFill/>
              </a:ln>
              <a:solidFill>
                <a:prstClr val="white"/>
              </a:solidFill>
              <a:effectLst/>
              <a:uLnTx/>
              <a:uFillTx/>
              <a:latin typeface="Corbel" panose="020B0503020204020204" pitchFamily="34" charset="0"/>
              <a:ea typeface="Microsoft JhengHei" panose="020B0604030504040204" pitchFamily="34" charset="-120"/>
            </a:endParaRPr>
          </a:p>
        </p:txBody>
      </p:sp>
    </p:spTree>
    <p:extLst>
      <p:ext uri="{BB962C8B-B14F-4D97-AF65-F5344CB8AC3E}">
        <p14:creationId xmlns:p14="http://schemas.microsoft.com/office/powerpoint/2010/main" val="27000464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sky, outdoor, building&#10;&#10;Description automatically generated">
            <a:extLst>
              <a:ext uri="{FF2B5EF4-FFF2-40B4-BE49-F238E27FC236}">
                <a16:creationId xmlns:a16="http://schemas.microsoft.com/office/drawing/2014/main" id="{DBF80D1A-24D6-49C1-9EC1-4D83766E8D45}"/>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838200"/>
            <a:ext cx="12192000" cy="6019799"/>
          </a:xfrm>
        </p:spPr>
      </p:pic>
      <p:sp>
        <p:nvSpPr>
          <p:cNvPr id="4" name="Rectangle 3">
            <a:extLst>
              <a:ext uri="{FF2B5EF4-FFF2-40B4-BE49-F238E27FC236}">
                <a16:creationId xmlns:a16="http://schemas.microsoft.com/office/drawing/2014/main" id="{1D89588B-EBCA-4403-97C0-413AD4AC5492}"/>
              </a:ext>
            </a:extLst>
          </p:cNvPr>
          <p:cNvSpPr/>
          <p:nvPr/>
        </p:nvSpPr>
        <p:spPr>
          <a:xfrm>
            <a:off x="0" y="0"/>
            <a:ext cx="12191999" cy="708917"/>
          </a:xfrm>
          <a:prstGeom prst="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rbel" panose="020B0503020204020204" pitchFamily="34" charset="0"/>
                <a:ea typeface="Microsoft JhengHei" panose="020B0604030504040204" pitchFamily="34" charset="-120"/>
              </a:rPr>
              <a:t>70m Clear Span Building at Ultratech, Madhya Pradesh</a:t>
            </a:r>
            <a:endParaRPr kumimoji="0" lang="en-IN" sz="3200" b="1" i="0" u="none" strike="noStrike" kern="1200" cap="none" spc="0" normalizeH="0" baseline="0" noProof="0" dirty="0">
              <a:ln>
                <a:noFill/>
              </a:ln>
              <a:solidFill>
                <a:prstClr val="white"/>
              </a:solidFill>
              <a:effectLst/>
              <a:uLnTx/>
              <a:uFillTx/>
              <a:latin typeface="Corbel" panose="020B0503020204020204" pitchFamily="34" charset="0"/>
              <a:ea typeface="Microsoft JhengHei" panose="020B0604030504040204" pitchFamily="34" charset="-120"/>
            </a:endParaRPr>
          </a:p>
        </p:txBody>
      </p:sp>
    </p:spTree>
    <p:extLst>
      <p:ext uri="{BB962C8B-B14F-4D97-AF65-F5344CB8AC3E}">
        <p14:creationId xmlns:p14="http://schemas.microsoft.com/office/powerpoint/2010/main" val="16149536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indoor, subway&#10;&#10;Description automatically generated">
            <a:extLst>
              <a:ext uri="{FF2B5EF4-FFF2-40B4-BE49-F238E27FC236}">
                <a16:creationId xmlns:a16="http://schemas.microsoft.com/office/drawing/2014/main" id="{B6120E77-3968-4251-8125-C532F2758816}"/>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p:spPr>
      </p:pic>
      <p:sp>
        <p:nvSpPr>
          <p:cNvPr id="2" name="TextBox 1"/>
          <p:cNvSpPr txBox="1"/>
          <p:nvPr/>
        </p:nvSpPr>
        <p:spPr>
          <a:xfrm>
            <a:off x="8407791" y="4909625"/>
            <a:ext cx="3784209" cy="707886"/>
          </a:xfrm>
          <a:prstGeom prst="rect">
            <a:avLst/>
          </a:prstGeom>
          <a:solidFill>
            <a:schemeClr val="accent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Advantages</a:t>
            </a:r>
            <a:endParaRPr kumimoji="0" lang="en-IN" sz="4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Tree>
    <p:extLst>
      <p:ext uri="{BB962C8B-B14F-4D97-AF65-F5344CB8AC3E}">
        <p14:creationId xmlns:p14="http://schemas.microsoft.com/office/powerpoint/2010/main" val="12628934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D:\album\AP-0566 L&amp;T METRO STATIONS (HABSIGUDA).jpg"/>
          <p:cNvPicPr>
            <a:picLocks noChangeAspect="1" noChangeArrowheads="1"/>
          </p:cNvPicPr>
          <p:nvPr/>
        </p:nvPicPr>
        <p:blipFill>
          <a:blip r:embed="rId2" cstate="print"/>
          <a:srcRect l="9259" t="18107" r="12037" b="4527"/>
          <a:stretch>
            <a:fillRect/>
          </a:stretch>
        </p:blipFill>
        <p:spPr bwMode="auto">
          <a:xfrm>
            <a:off x="1524000" y="1143000"/>
            <a:ext cx="9144000" cy="5715000"/>
          </a:xfrm>
          <a:prstGeom prst="rect">
            <a:avLst/>
          </a:prstGeom>
          <a:noFill/>
        </p:spPr>
      </p:pic>
      <p:sp>
        <p:nvSpPr>
          <p:cNvPr id="4" name="Rectangle 3"/>
          <p:cNvSpPr/>
          <p:nvPr/>
        </p:nvSpPr>
        <p:spPr>
          <a:xfrm>
            <a:off x="1384300" y="1006370"/>
            <a:ext cx="9283699" cy="585937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75823AB-8110-4BB6-89CA-2BB8E5650487}"/>
              </a:ext>
            </a:extLst>
          </p:cNvPr>
          <p:cNvSpPr txBox="1"/>
          <p:nvPr/>
        </p:nvSpPr>
        <p:spPr>
          <a:xfrm>
            <a:off x="-1" y="0"/>
            <a:ext cx="12192000" cy="7620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p:spPr>
        <p:txBody>
          <a:bodyPr vert="horz" lIns="91440" tIns="45720" rIns="91440" bIns="45720" rtlCol="0" anchor="ctr">
            <a:normAutofit/>
          </a:bodyPr>
          <a:lstStyle/>
          <a:p>
            <a:pPr indent="-342900" algn="ctr">
              <a:spcBef>
                <a:spcPct val="0"/>
              </a:spcBef>
              <a:defRPr/>
            </a:pPr>
            <a:r>
              <a:rPr lang="en-US" sz="3200" b="1" dirty="0">
                <a:solidFill>
                  <a:schemeClr val="bg1"/>
                </a:solidFill>
                <a:latin typeface="Corbel" panose="020B0503020204020204" pitchFamily="34" charset="0"/>
                <a:ea typeface="Microsoft JhengHei" panose="020B0604030504040204" pitchFamily="34" charset="-120"/>
              </a:rPr>
              <a:t>Advantages of PEB for Clear Span Structures</a:t>
            </a:r>
            <a:endParaRPr lang="en-US" sz="3200" b="1" dirty="0">
              <a:solidFill>
                <a:schemeClr val="bg1"/>
              </a:solidFill>
              <a:ea typeface="+mj-ea"/>
              <a:cs typeface="+mj-cs"/>
            </a:endParaRPr>
          </a:p>
        </p:txBody>
      </p:sp>
      <p:sp>
        <p:nvSpPr>
          <p:cNvPr id="8" name="Content Placeholder 2">
            <a:extLst>
              <a:ext uri="{FF2B5EF4-FFF2-40B4-BE49-F238E27FC236}">
                <a16:creationId xmlns:a16="http://schemas.microsoft.com/office/drawing/2014/main" id="{ADE4BE2A-CE43-4FDF-A62A-527C24B086F1}"/>
              </a:ext>
            </a:extLst>
          </p:cNvPr>
          <p:cNvSpPr txBox="1">
            <a:spLocks/>
          </p:cNvSpPr>
          <p:nvPr/>
        </p:nvSpPr>
        <p:spPr>
          <a:xfrm>
            <a:off x="1524000" y="1253330"/>
            <a:ext cx="9143999" cy="560466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anose="05000000000000000000" pitchFamily="2" charset="2"/>
              <a:buChar char="v"/>
            </a:pPr>
            <a:r>
              <a:rPr lang="en-US" sz="2000" dirty="0">
                <a:latin typeface="Corbel" panose="020B0503020204020204" pitchFamily="34" charset="0"/>
                <a:ea typeface="Microsoft JhengHei" panose="020B0604030504040204" pitchFamily="34" charset="-120"/>
              </a:rPr>
              <a:t>Steel consumption can be optimized in PEB as compared to conventional      structures (approx. - 25%)</a:t>
            </a:r>
          </a:p>
          <a:p>
            <a:pPr marL="0" indent="0">
              <a:lnSpc>
                <a:spcPct val="100000"/>
              </a:lnSpc>
              <a:buNone/>
            </a:pPr>
            <a:endParaRPr lang="en-US" sz="2000" dirty="0">
              <a:latin typeface="Corbel" panose="020B0503020204020204" pitchFamily="34" charset="0"/>
              <a:ea typeface="Microsoft JhengHei" panose="020B0604030504040204" pitchFamily="34" charset="-120"/>
            </a:endParaRPr>
          </a:p>
          <a:p>
            <a:pPr>
              <a:lnSpc>
                <a:spcPct val="100000"/>
              </a:lnSpc>
              <a:buFont typeface="Wingdings" panose="05000000000000000000" pitchFamily="2" charset="2"/>
              <a:buChar char="v"/>
            </a:pPr>
            <a:r>
              <a:rPr lang="en-IN" sz="2000" dirty="0">
                <a:latin typeface="Corbel" panose="020B0503020204020204" pitchFamily="34" charset="0"/>
                <a:ea typeface="Microsoft JhengHei" panose="020B0604030504040204" pitchFamily="34" charset="-120"/>
              </a:rPr>
              <a:t>Structure can be designed with open and solid-web, based on span of the structure</a:t>
            </a:r>
          </a:p>
          <a:p>
            <a:pPr marL="0" indent="0">
              <a:lnSpc>
                <a:spcPct val="100000"/>
              </a:lnSpc>
              <a:buNone/>
            </a:pPr>
            <a:endParaRPr lang="en-IN" sz="2000" dirty="0">
              <a:latin typeface="Corbel" panose="020B0503020204020204" pitchFamily="34" charset="0"/>
              <a:ea typeface="Microsoft JhengHei" panose="020B0604030504040204" pitchFamily="34" charset="-120"/>
            </a:endParaRPr>
          </a:p>
          <a:p>
            <a:pPr>
              <a:lnSpc>
                <a:spcPct val="100000"/>
              </a:lnSpc>
              <a:buFont typeface="Wingdings" panose="05000000000000000000" pitchFamily="2" charset="2"/>
              <a:buChar char="v"/>
            </a:pPr>
            <a:r>
              <a:rPr lang="en-IN" sz="2000" dirty="0">
                <a:latin typeface="Corbel" panose="020B0503020204020204" pitchFamily="34" charset="0"/>
                <a:ea typeface="Microsoft JhengHei" panose="020B0604030504040204" pitchFamily="34" charset="-120"/>
              </a:rPr>
              <a:t>Can be designed to reduce installation complexity</a:t>
            </a:r>
          </a:p>
          <a:p>
            <a:pPr marL="0" indent="0">
              <a:lnSpc>
                <a:spcPct val="100000"/>
              </a:lnSpc>
              <a:buNone/>
            </a:pPr>
            <a:endParaRPr lang="en-IN" sz="2000" dirty="0">
              <a:latin typeface="Corbel" panose="020B0503020204020204" pitchFamily="34" charset="0"/>
              <a:ea typeface="Microsoft JhengHei" panose="020B0604030504040204" pitchFamily="34" charset="-120"/>
            </a:endParaRPr>
          </a:p>
          <a:p>
            <a:pPr>
              <a:lnSpc>
                <a:spcPct val="100000"/>
              </a:lnSpc>
              <a:buFont typeface="Wingdings" panose="05000000000000000000" pitchFamily="2" charset="2"/>
              <a:buChar char="v"/>
            </a:pPr>
            <a:r>
              <a:rPr lang="en-IN" sz="2000" dirty="0">
                <a:latin typeface="Corbel" panose="020B0503020204020204" pitchFamily="34" charset="0"/>
                <a:ea typeface="Microsoft JhengHei" panose="020B0604030504040204" pitchFamily="34" charset="-120"/>
              </a:rPr>
              <a:t>Easy to install compared to conventional structures</a:t>
            </a:r>
          </a:p>
          <a:p>
            <a:pPr marL="0" indent="0">
              <a:lnSpc>
                <a:spcPct val="100000"/>
              </a:lnSpc>
              <a:buNone/>
            </a:pPr>
            <a:endParaRPr lang="en-IN" sz="2000" dirty="0">
              <a:latin typeface="Corbel" panose="020B0503020204020204" pitchFamily="34" charset="0"/>
              <a:ea typeface="Microsoft JhengHei" panose="020B0604030504040204" pitchFamily="34" charset="-120"/>
            </a:endParaRPr>
          </a:p>
          <a:p>
            <a:pPr>
              <a:lnSpc>
                <a:spcPct val="100000"/>
              </a:lnSpc>
              <a:buFont typeface="Wingdings" panose="05000000000000000000" pitchFamily="2" charset="2"/>
              <a:buChar char="v"/>
            </a:pPr>
            <a:r>
              <a:rPr lang="en-IN" sz="2000" dirty="0">
                <a:latin typeface="Corbel" panose="020B0503020204020204" pitchFamily="34" charset="0"/>
                <a:ea typeface="Microsoft JhengHei" panose="020B0604030504040204" pitchFamily="34" charset="-120"/>
              </a:rPr>
              <a:t>Can be constructed faster than conventional structure because all the connections are bolted</a:t>
            </a:r>
          </a:p>
        </p:txBody>
      </p:sp>
    </p:spTree>
    <p:extLst>
      <p:ext uri="{BB962C8B-B14F-4D97-AF65-F5344CB8AC3E}">
        <p14:creationId xmlns:p14="http://schemas.microsoft.com/office/powerpoint/2010/main" val="17707386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75823AB-8110-4BB6-89CA-2BB8E5650487}"/>
              </a:ext>
            </a:extLst>
          </p:cNvPr>
          <p:cNvSpPr txBox="1"/>
          <p:nvPr/>
        </p:nvSpPr>
        <p:spPr>
          <a:xfrm>
            <a:off x="0" y="3048000"/>
            <a:ext cx="12192000" cy="7620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p:spPr>
        <p:txBody>
          <a:bodyPr vert="horz" lIns="91440" tIns="45720" rIns="91440" bIns="45720" rtlCol="0" anchor="ctr">
            <a:normAutofit/>
          </a:bodyPr>
          <a:lstStyle/>
          <a:p>
            <a:pPr indent="-342900" algn="ctr">
              <a:spcBef>
                <a:spcPct val="0"/>
              </a:spcBef>
              <a:defRPr/>
            </a:pPr>
            <a:r>
              <a:rPr lang="en-US" sz="3200" b="1" dirty="0">
                <a:solidFill>
                  <a:schemeClr val="bg1"/>
                </a:solidFill>
                <a:latin typeface="Corbel" panose="020B0503020204020204" pitchFamily="34" charset="0"/>
                <a:ea typeface="Microsoft JhengHei" panose="020B0604030504040204" pitchFamily="34" charset="-120"/>
              </a:rPr>
              <a:t>THANK YOU</a:t>
            </a:r>
            <a:endParaRPr lang="en-US" sz="3200" b="1" dirty="0">
              <a:solidFill>
                <a:schemeClr val="bg1"/>
              </a:solidFill>
              <a:ea typeface="+mj-ea"/>
              <a:cs typeface="+mj-cs"/>
            </a:endParaRPr>
          </a:p>
        </p:txBody>
      </p:sp>
    </p:spTree>
    <p:extLst>
      <p:ext uri="{BB962C8B-B14F-4D97-AF65-F5344CB8AC3E}">
        <p14:creationId xmlns:p14="http://schemas.microsoft.com/office/powerpoint/2010/main" val="1165684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album\Pics n Details\final\Safe Express\Shree0298.jpg"/>
          <p:cNvPicPr>
            <a:picLocks noChangeAspect="1" noChangeArrowheads="1"/>
          </p:cNvPicPr>
          <p:nvPr/>
        </p:nvPicPr>
        <p:blipFill>
          <a:blip r:embed="rId2" cstate="print"/>
          <a:srcRect b="32284"/>
          <a:stretch>
            <a:fillRect/>
          </a:stretch>
        </p:blipFill>
        <p:spPr bwMode="auto">
          <a:xfrm>
            <a:off x="1524000" y="1066800"/>
            <a:ext cx="9144000" cy="5791200"/>
          </a:xfrm>
          <a:prstGeom prst="rect">
            <a:avLst/>
          </a:prstGeom>
          <a:noFill/>
        </p:spPr>
      </p:pic>
      <p:sp>
        <p:nvSpPr>
          <p:cNvPr id="6" name="Rectangle 5"/>
          <p:cNvSpPr/>
          <p:nvPr/>
        </p:nvSpPr>
        <p:spPr>
          <a:xfrm>
            <a:off x="1524000" y="1066800"/>
            <a:ext cx="9144000" cy="57912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523999" y="1954174"/>
            <a:ext cx="9044539" cy="4062651"/>
          </a:xfrm>
          <a:prstGeom prst="rect">
            <a:avLst/>
          </a:prstGeom>
        </p:spPr>
        <p:txBody>
          <a:bodyPr wrap="square">
            <a:spAutoFit/>
          </a:bodyPr>
          <a:lstStyle/>
          <a:p>
            <a:pPr>
              <a:buClr>
                <a:schemeClr val="tx2">
                  <a:lumMod val="60000"/>
                  <a:lumOff val="40000"/>
                </a:schemeClr>
              </a:buClr>
              <a:buFont typeface="Wingdings" pitchFamily="2" charset="2"/>
              <a:buChar char="v"/>
            </a:pPr>
            <a:endParaRPr lang="en-US" dirty="0"/>
          </a:p>
          <a:p>
            <a:pPr>
              <a:buClr>
                <a:schemeClr val="tx2">
                  <a:lumMod val="60000"/>
                  <a:lumOff val="40000"/>
                </a:schemeClr>
              </a:buClr>
              <a:buFont typeface="Wingdings" pitchFamily="2" charset="2"/>
              <a:buChar char="v"/>
            </a:pPr>
            <a:r>
              <a:rPr lang="en-US" sz="2000" dirty="0">
                <a:latin typeface="Corbel" pitchFamily="34" charset="0"/>
                <a:cs typeface="Tahoma" pitchFamily="34" charset="0"/>
              </a:rPr>
              <a:t>  Computerized design possibilities became limitless. </a:t>
            </a:r>
          </a:p>
          <a:p>
            <a:pPr>
              <a:buClr>
                <a:schemeClr val="tx2">
                  <a:lumMod val="60000"/>
                  <a:lumOff val="40000"/>
                </a:schemeClr>
              </a:buClr>
            </a:pPr>
            <a:endParaRPr lang="en-US" sz="2000" dirty="0">
              <a:latin typeface="Corbel" pitchFamily="34" charset="0"/>
              <a:cs typeface="Tahoma" pitchFamily="34" charset="0"/>
            </a:endParaRPr>
          </a:p>
          <a:p>
            <a:pPr>
              <a:buClr>
                <a:schemeClr val="tx2">
                  <a:lumMod val="60000"/>
                  <a:lumOff val="40000"/>
                </a:schemeClr>
              </a:buClr>
              <a:buFont typeface="Wingdings" pitchFamily="2" charset="2"/>
              <a:buChar char="v"/>
            </a:pPr>
            <a:r>
              <a:rPr lang="en-US" sz="2000" dirty="0">
                <a:latin typeface="Corbel" pitchFamily="34" charset="0"/>
                <a:cs typeface="Tahoma" pitchFamily="34" charset="0"/>
              </a:rPr>
              <a:t>  Started making Buildings to suit individual customer requirements.</a:t>
            </a:r>
          </a:p>
          <a:p>
            <a:pPr>
              <a:buClr>
                <a:schemeClr val="tx2">
                  <a:lumMod val="60000"/>
                  <a:lumOff val="40000"/>
                </a:schemeClr>
              </a:buClr>
            </a:pPr>
            <a:r>
              <a:rPr lang="en-US" sz="2000" dirty="0">
                <a:latin typeface="Corbel" pitchFamily="34" charset="0"/>
                <a:cs typeface="Tahoma" pitchFamily="34" charset="0"/>
              </a:rPr>
              <a:t> 	</a:t>
            </a:r>
          </a:p>
          <a:p>
            <a:pPr marL="288925" indent="-288925">
              <a:buClr>
                <a:schemeClr val="tx2">
                  <a:lumMod val="60000"/>
                  <a:lumOff val="40000"/>
                </a:schemeClr>
              </a:buClr>
              <a:buFont typeface="Wingdings" pitchFamily="2" charset="2"/>
              <a:buChar char="v"/>
            </a:pPr>
            <a:r>
              <a:rPr lang="en-US" sz="2000" dirty="0">
                <a:latin typeface="Corbel" pitchFamily="34" charset="0"/>
                <a:cs typeface="Tahoma" pitchFamily="34" charset="0"/>
              </a:rPr>
              <a:t>Roll forming lines used to form cold rolled Z&amp;C- purlins.</a:t>
            </a:r>
          </a:p>
          <a:p>
            <a:pPr>
              <a:buClr>
                <a:schemeClr val="tx2">
                  <a:lumMod val="60000"/>
                  <a:lumOff val="40000"/>
                </a:schemeClr>
              </a:buClr>
            </a:pPr>
            <a:r>
              <a:rPr lang="en-US" sz="2000" dirty="0">
                <a:latin typeface="Corbel" pitchFamily="34" charset="0"/>
                <a:cs typeface="Tahoma" pitchFamily="34" charset="0"/>
              </a:rPr>
              <a:t>	</a:t>
            </a:r>
          </a:p>
          <a:p>
            <a:pPr marL="288925" indent="-288925">
              <a:buClr>
                <a:schemeClr val="tx2">
                  <a:lumMod val="60000"/>
                  <a:lumOff val="40000"/>
                </a:schemeClr>
              </a:buClr>
              <a:buFont typeface="Wingdings" pitchFamily="2" charset="2"/>
              <a:buChar char="v"/>
            </a:pPr>
            <a:r>
              <a:rPr lang="en-US" sz="2000" dirty="0">
                <a:latin typeface="Corbel" pitchFamily="34" charset="0"/>
                <a:cs typeface="Tahoma" pitchFamily="34" charset="0"/>
              </a:rPr>
              <a:t> Color coated panels and factory insulated panels improved  architectural appearance.</a:t>
            </a:r>
          </a:p>
          <a:p>
            <a:pPr>
              <a:buClr>
                <a:schemeClr val="tx2">
                  <a:lumMod val="60000"/>
                  <a:lumOff val="40000"/>
                </a:schemeClr>
              </a:buClr>
            </a:pPr>
            <a:r>
              <a:rPr lang="en-US" sz="2000" dirty="0">
                <a:latin typeface="Corbel" pitchFamily="34" charset="0"/>
                <a:cs typeface="Tahoma" pitchFamily="34" charset="0"/>
              </a:rPr>
              <a:t>	</a:t>
            </a:r>
          </a:p>
          <a:p>
            <a:pPr marL="350838" indent="-350838">
              <a:buClr>
                <a:schemeClr val="tx2">
                  <a:lumMod val="60000"/>
                  <a:lumOff val="40000"/>
                </a:schemeClr>
              </a:buClr>
              <a:buFont typeface="Wingdings" pitchFamily="2" charset="2"/>
              <a:buChar char="v"/>
            </a:pPr>
            <a:r>
              <a:rPr lang="en-US" sz="2000" dirty="0">
                <a:latin typeface="Corbel" pitchFamily="34" charset="0"/>
                <a:cs typeface="Tahoma" pitchFamily="34" charset="0"/>
              </a:rPr>
              <a:t> Major increase in design possibilities contributed to the boom in metal buildings. </a:t>
            </a:r>
          </a:p>
          <a:p>
            <a:pPr>
              <a:buClr>
                <a:schemeClr val="tx2">
                  <a:lumMod val="60000"/>
                  <a:lumOff val="40000"/>
                </a:schemeClr>
              </a:buClr>
            </a:pPr>
            <a:r>
              <a:rPr lang="en-US" sz="2000" dirty="0">
                <a:latin typeface="Corbel" pitchFamily="34" charset="0"/>
                <a:cs typeface="Tahoma" pitchFamily="34" charset="0"/>
              </a:rPr>
              <a:t>	</a:t>
            </a:r>
          </a:p>
          <a:p>
            <a:pPr>
              <a:buClr>
                <a:schemeClr val="tx2">
                  <a:lumMod val="60000"/>
                  <a:lumOff val="40000"/>
                </a:schemeClr>
              </a:buClr>
            </a:pPr>
            <a:endParaRPr lang="en-US" sz="2000" dirty="0">
              <a:latin typeface="Corbel" pitchFamily="34" charset="0"/>
              <a:cs typeface="Tahoma" pitchFamily="34" charset="0"/>
            </a:endParaRPr>
          </a:p>
        </p:txBody>
      </p:sp>
      <p:sp>
        <p:nvSpPr>
          <p:cNvPr id="5" name="TextBox 4"/>
          <p:cNvSpPr txBox="1"/>
          <p:nvPr/>
        </p:nvSpPr>
        <p:spPr>
          <a:xfrm>
            <a:off x="1524000" y="1195150"/>
            <a:ext cx="3991276" cy="461665"/>
          </a:xfrm>
          <a:prstGeom prst="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0800000" scaled="1"/>
            <a:tileRect/>
          </a:gradFill>
        </p:spPr>
        <p:txBody>
          <a:bodyPr wrap="square" rtlCol="0">
            <a:spAutoFit/>
          </a:bodyPr>
          <a:lstStyle/>
          <a:p>
            <a:pPr algn="r">
              <a:spcBef>
                <a:spcPct val="0"/>
              </a:spcBef>
            </a:pPr>
            <a:r>
              <a:rPr lang="en-US" sz="2400" b="1" dirty="0">
                <a:solidFill>
                  <a:schemeClr val="bg1"/>
                </a:solidFill>
                <a:latin typeface="Swis721 Cn BT" pitchFamily="34" charset="0"/>
                <a:ea typeface="+mj-ea"/>
                <a:cs typeface="+mj-cs"/>
              </a:rPr>
              <a:t>LATE 1950’S &amp; EARLY 1960’S</a:t>
            </a:r>
          </a:p>
        </p:txBody>
      </p:sp>
      <p:sp>
        <p:nvSpPr>
          <p:cNvPr id="4" name="TextBox 3"/>
          <p:cNvSpPr txBox="1"/>
          <p:nvPr/>
        </p:nvSpPr>
        <p:spPr>
          <a:xfrm>
            <a:off x="0" y="0"/>
            <a:ext cx="12192000" cy="769441"/>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p:spPr>
        <p:txBody>
          <a:bodyPr vert="horz" lIns="91440" tIns="45720" rIns="91440" bIns="45720" rtlCol="0" anchor="ctr">
            <a:normAutofit/>
          </a:bodyPr>
          <a:lstStyle/>
          <a:p>
            <a:pPr algn="ctr">
              <a:spcBef>
                <a:spcPct val="0"/>
              </a:spcBef>
            </a:pPr>
            <a:r>
              <a:rPr lang="en-US" sz="3200" b="1" dirty="0">
                <a:solidFill>
                  <a:schemeClr val="bg1"/>
                </a:solidFill>
                <a:latin typeface="Corbel" panose="020B0503020204020204" pitchFamily="34" charset="0"/>
                <a:ea typeface="+mj-ea"/>
                <a:cs typeface="+mj-cs"/>
              </a:rPr>
              <a:t>EVOLUTION OF PEB CONCEPT</a:t>
            </a:r>
          </a:p>
        </p:txBody>
      </p:sp>
    </p:spTree>
    <p:extLst>
      <p:ext uri="{BB962C8B-B14F-4D97-AF65-F5344CB8AC3E}">
        <p14:creationId xmlns:p14="http://schemas.microsoft.com/office/powerpoint/2010/main" val="137895934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1066800"/>
            <a:ext cx="9144000" cy="579120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D:\album\Pics n Details\final\Safe Express\Shree0298.jpg"/>
          <p:cNvPicPr>
            <a:picLocks noChangeAspect="1" noChangeArrowheads="1"/>
          </p:cNvPicPr>
          <p:nvPr/>
        </p:nvPicPr>
        <p:blipFill>
          <a:blip r:embed="rId2" cstate="print"/>
          <a:srcRect b="32284"/>
          <a:stretch>
            <a:fillRect/>
          </a:stretch>
        </p:blipFill>
        <p:spPr bwMode="auto">
          <a:xfrm>
            <a:off x="1524000" y="1066800"/>
            <a:ext cx="9144000" cy="5791200"/>
          </a:xfrm>
          <a:prstGeom prst="rect">
            <a:avLst/>
          </a:prstGeom>
          <a:noFill/>
        </p:spPr>
      </p:pic>
      <p:sp>
        <p:nvSpPr>
          <p:cNvPr id="9" name="Rectangle 8"/>
          <p:cNvSpPr/>
          <p:nvPr/>
        </p:nvSpPr>
        <p:spPr>
          <a:xfrm>
            <a:off x="1524000" y="1066800"/>
            <a:ext cx="9144000" cy="57912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810000" y="838200"/>
            <a:ext cx="237566" cy="369332"/>
          </a:xfrm>
          <a:prstGeom prst="rect">
            <a:avLst/>
          </a:prstGeom>
        </p:spPr>
        <p:txBody>
          <a:bodyPr wrap="none">
            <a:spAutoFit/>
          </a:bodyPr>
          <a:lstStyle/>
          <a:p>
            <a:r>
              <a:rPr lang="en-US" dirty="0"/>
              <a:t> </a:t>
            </a:r>
          </a:p>
        </p:txBody>
      </p:sp>
      <p:sp>
        <p:nvSpPr>
          <p:cNvPr id="3" name="Rectangle 2"/>
          <p:cNvSpPr/>
          <p:nvPr/>
        </p:nvSpPr>
        <p:spPr>
          <a:xfrm>
            <a:off x="1446998" y="1947539"/>
            <a:ext cx="9221002" cy="4154984"/>
          </a:xfrm>
          <a:prstGeom prst="rect">
            <a:avLst/>
          </a:prstGeom>
        </p:spPr>
        <p:txBody>
          <a:bodyPr wrap="square">
            <a:spAutoFit/>
          </a:bodyPr>
          <a:lstStyle/>
          <a:p>
            <a:pPr>
              <a:buClr>
                <a:schemeClr val="tx2">
                  <a:lumMod val="60000"/>
                  <a:lumOff val="40000"/>
                </a:schemeClr>
              </a:buClr>
              <a:buFont typeface="Wingdings" pitchFamily="2" charset="2"/>
              <a:buChar char="v"/>
            </a:pPr>
            <a:endParaRPr lang="en-US" sz="2400" dirty="0"/>
          </a:p>
          <a:p>
            <a:pPr marL="350838" indent="-350838">
              <a:buClr>
                <a:schemeClr val="tx2">
                  <a:lumMod val="60000"/>
                  <a:lumOff val="40000"/>
                </a:schemeClr>
              </a:buClr>
              <a:buFont typeface="Wingdings" pitchFamily="2" charset="2"/>
              <a:buChar char="v"/>
            </a:pPr>
            <a:r>
              <a:rPr lang="en-US" sz="2000" dirty="0">
                <a:latin typeface="Corbel" pitchFamily="34" charset="0"/>
                <a:cs typeface="Tahoma" pitchFamily="34" charset="0"/>
              </a:rPr>
              <a:t> Pre Engineered Buildings  dominated the low rise non residential buildings market in U S, Europe &amp; Middle East.</a:t>
            </a:r>
          </a:p>
          <a:p>
            <a:pPr marL="350838" indent="-350838">
              <a:buClr>
                <a:schemeClr val="tx2">
                  <a:lumMod val="60000"/>
                  <a:lumOff val="40000"/>
                </a:schemeClr>
              </a:buClr>
              <a:buFont typeface="Wingdings" pitchFamily="2" charset="2"/>
              <a:buChar char="v"/>
            </a:pPr>
            <a:endParaRPr lang="en-US" sz="2000" dirty="0">
              <a:latin typeface="Corbel" pitchFamily="34" charset="0"/>
              <a:cs typeface="Tahoma" pitchFamily="34" charset="0"/>
            </a:endParaRPr>
          </a:p>
          <a:p>
            <a:pPr>
              <a:buClr>
                <a:schemeClr val="tx2">
                  <a:lumMod val="60000"/>
                  <a:lumOff val="40000"/>
                </a:schemeClr>
              </a:buClr>
            </a:pPr>
            <a:r>
              <a:rPr lang="en-US" sz="2000" dirty="0">
                <a:latin typeface="Corbel" pitchFamily="34" charset="0"/>
                <a:cs typeface="Tahoma" pitchFamily="34" charset="0"/>
              </a:rPr>
              <a:t>	</a:t>
            </a:r>
          </a:p>
          <a:p>
            <a:pPr marL="350838" indent="-350838">
              <a:buClr>
                <a:schemeClr val="tx2">
                  <a:lumMod val="60000"/>
                  <a:lumOff val="40000"/>
                </a:schemeClr>
              </a:buClr>
              <a:buFont typeface="Wingdings" pitchFamily="2" charset="2"/>
              <a:buChar char="v"/>
            </a:pPr>
            <a:r>
              <a:rPr lang="en-US" sz="2000" dirty="0">
                <a:latin typeface="Corbel" pitchFamily="34" charset="0"/>
                <a:cs typeface="Tahoma" pitchFamily="34" charset="0"/>
              </a:rPr>
              <a:t> Auto production lines came into existence for primary &amp; secondary members</a:t>
            </a:r>
          </a:p>
          <a:p>
            <a:pPr>
              <a:buClr>
                <a:schemeClr val="tx2">
                  <a:lumMod val="60000"/>
                  <a:lumOff val="40000"/>
                </a:schemeClr>
              </a:buClr>
              <a:buFont typeface="Wingdings" pitchFamily="2" charset="2"/>
              <a:buChar char="v"/>
            </a:pPr>
            <a:endParaRPr lang="en-US" sz="2000" dirty="0">
              <a:latin typeface="Corbel" pitchFamily="34" charset="0"/>
              <a:cs typeface="Tahoma" pitchFamily="34" charset="0"/>
            </a:endParaRPr>
          </a:p>
          <a:p>
            <a:pPr>
              <a:buClr>
                <a:schemeClr val="tx2">
                  <a:lumMod val="60000"/>
                  <a:lumOff val="40000"/>
                </a:schemeClr>
              </a:buClr>
              <a:buFont typeface="Wingdings" pitchFamily="2" charset="2"/>
              <a:buChar char="v"/>
            </a:pPr>
            <a:endParaRPr lang="en-US" sz="2000" dirty="0">
              <a:latin typeface="Corbel" pitchFamily="34" charset="0"/>
              <a:cs typeface="Tahoma" pitchFamily="34" charset="0"/>
            </a:endParaRPr>
          </a:p>
          <a:p>
            <a:pPr>
              <a:buClr>
                <a:schemeClr val="tx2">
                  <a:lumMod val="60000"/>
                  <a:lumOff val="40000"/>
                </a:schemeClr>
              </a:buClr>
              <a:buFont typeface="Wingdings" pitchFamily="2" charset="2"/>
              <a:buChar char="v"/>
            </a:pPr>
            <a:r>
              <a:rPr lang="en-US" sz="2000" dirty="0">
                <a:latin typeface="Corbel" pitchFamily="34" charset="0"/>
                <a:cs typeface="Tahoma" pitchFamily="34" charset="0"/>
              </a:rPr>
              <a:t>   High quality paint systems for steel and cladding. 	</a:t>
            </a:r>
          </a:p>
          <a:p>
            <a:pPr>
              <a:buClr>
                <a:schemeClr val="tx2">
                  <a:lumMod val="60000"/>
                  <a:lumOff val="40000"/>
                </a:schemeClr>
              </a:buClr>
              <a:buFont typeface="Wingdings" pitchFamily="2" charset="2"/>
              <a:buChar char="v"/>
            </a:pPr>
            <a:endParaRPr lang="en-US" sz="2000" dirty="0">
              <a:latin typeface="Corbel" pitchFamily="34" charset="0"/>
              <a:cs typeface="Tahoma" pitchFamily="34" charset="0"/>
            </a:endParaRPr>
          </a:p>
          <a:p>
            <a:pPr>
              <a:buClr>
                <a:schemeClr val="tx2">
                  <a:lumMod val="60000"/>
                  <a:lumOff val="40000"/>
                </a:schemeClr>
              </a:buClr>
            </a:pPr>
            <a:endParaRPr lang="en-US" sz="2000" dirty="0">
              <a:latin typeface="Corbel" pitchFamily="34" charset="0"/>
              <a:cs typeface="Tahoma" pitchFamily="34" charset="0"/>
            </a:endParaRPr>
          </a:p>
          <a:p>
            <a:pPr marL="350838" indent="-350838">
              <a:buClr>
                <a:schemeClr val="tx2">
                  <a:lumMod val="60000"/>
                  <a:lumOff val="40000"/>
                </a:schemeClr>
              </a:buClr>
              <a:buFont typeface="Wingdings" pitchFamily="2" charset="2"/>
              <a:buChar char="v"/>
            </a:pPr>
            <a:r>
              <a:rPr lang="en-US" sz="2000" dirty="0">
                <a:latin typeface="Corbel" pitchFamily="34" charset="0"/>
                <a:cs typeface="Tahoma" pitchFamily="34" charset="0"/>
              </a:rPr>
              <a:t> In USA, MBMA statistics show about  60% of low rise industrial and commercial buildings are pre engineered buildings.</a:t>
            </a:r>
          </a:p>
        </p:txBody>
      </p:sp>
      <p:sp>
        <p:nvSpPr>
          <p:cNvPr id="5" name="TextBox 4"/>
          <p:cNvSpPr txBox="1"/>
          <p:nvPr/>
        </p:nvSpPr>
        <p:spPr>
          <a:xfrm>
            <a:off x="1524000" y="1031675"/>
            <a:ext cx="2720741" cy="461665"/>
          </a:xfrm>
          <a:prstGeom prst="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0800000" scaled="1"/>
            <a:tileRect/>
          </a:gradFill>
        </p:spPr>
        <p:txBody>
          <a:bodyPr wrap="square" rtlCol="0">
            <a:spAutoFit/>
          </a:bodyPr>
          <a:lstStyle/>
          <a:p>
            <a:pPr algn="r">
              <a:spcBef>
                <a:spcPct val="0"/>
              </a:spcBef>
            </a:pPr>
            <a:r>
              <a:rPr lang="en-US" sz="2400" b="1" dirty="0">
                <a:solidFill>
                  <a:schemeClr val="bg1"/>
                </a:solidFill>
                <a:latin typeface="Swis721 Cn BT" pitchFamily="34" charset="0"/>
                <a:ea typeface="+mj-ea"/>
                <a:cs typeface="+mj-cs"/>
              </a:rPr>
              <a:t>POST 1980’S </a:t>
            </a:r>
          </a:p>
        </p:txBody>
      </p:sp>
      <p:sp>
        <p:nvSpPr>
          <p:cNvPr id="7" name="TextBox 6"/>
          <p:cNvSpPr txBox="1"/>
          <p:nvPr/>
        </p:nvSpPr>
        <p:spPr>
          <a:xfrm>
            <a:off x="0" y="0"/>
            <a:ext cx="12192000" cy="769441"/>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p:spPr>
        <p:txBody>
          <a:bodyPr vert="horz" lIns="91440" tIns="45720" rIns="91440" bIns="45720" rtlCol="0" anchor="ctr">
            <a:normAutofit/>
          </a:bodyPr>
          <a:lstStyle/>
          <a:p>
            <a:pPr algn="ctr">
              <a:spcBef>
                <a:spcPct val="0"/>
              </a:spcBef>
            </a:pPr>
            <a:r>
              <a:rPr lang="en-US" sz="3200" b="1" dirty="0">
                <a:solidFill>
                  <a:schemeClr val="bg1"/>
                </a:solidFill>
                <a:latin typeface="Corbel" panose="020B0503020204020204" pitchFamily="34" charset="0"/>
                <a:ea typeface="+mj-ea"/>
                <a:cs typeface="+mj-cs"/>
              </a:rPr>
              <a:t>EVOLUTION OF PEB CONCEPT</a:t>
            </a:r>
          </a:p>
        </p:txBody>
      </p:sp>
    </p:spTree>
    <p:extLst>
      <p:ext uri="{BB962C8B-B14F-4D97-AF65-F5344CB8AC3E}">
        <p14:creationId xmlns:p14="http://schemas.microsoft.com/office/powerpoint/2010/main" val="22466401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1066800"/>
            <a:ext cx="9144000" cy="579120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D:\album\Pics n Details\final\Safe Express\Shree0298.jpg"/>
          <p:cNvPicPr>
            <a:picLocks noChangeAspect="1" noChangeArrowheads="1"/>
          </p:cNvPicPr>
          <p:nvPr/>
        </p:nvPicPr>
        <p:blipFill>
          <a:blip r:embed="rId2" cstate="print"/>
          <a:srcRect b="32284"/>
          <a:stretch>
            <a:fillRect/>
          </a:stretch>
        </p:blipFill>
        <p:spPr bwMode="auto">
          <a:xfrm>
            <a:off x="1524000" y="1066800"/>
            <a:ext cx="9144000" cy="5791200"/>
          </a:xfrm>
          <a:prstGeom prst="rect">
            <a:avLst/>
          </a:prstGeom>
          <a:noFill/>
        </p:spPr>
      </p:pic>
      <p:sp>
        <p:nvSpPr>
          <p:cNvPr id="9" name="Rectangle 8"/>
          <p:cNvSpPr/>
          <p:nvPr/>
        </p:nvSpPr>
        <p:spPr>
          <a:xfrm>
            <a:off x="1116531" y="1066800"/>
            <a:ext cx="9788892" cy="57912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810000" y="838200"/>
            <a:ext cx="237566" cy="369332"/>
          </a:xfrm>
          <a:prstGeom prst="rect">
            <a:avLst/>
          </a:prstGeom>
        </p:spPr>
        <p:txBody>
          <a:bodyPr wrap="none">
            <a:spAutoFit/>
          </a:bodyPr>
          <a:lstStyle/>
          <a:p>
            <a:r>
              <a:rPr lang="en-US" dirty="0"/>
              <a:t> </a:t>
            </a:r>
          </a:p>
        </p:txBody>
      </p:sp>
      <p:sp>
        <p:nvSpPr>
          <p:cNvPr id="3" name="Rectangle 2"/>
          <p:cNvSpPr/>
          <p:nvPr/>
        </p:nvSpPr>
        <p:spPr>
          <a:xfrm>
            <a:off x="1446998" y="1276291"/>
            <a:ext cx="9221002" cy="4708981"/>
          </a:xfrm>
          <a:prstGeom prst="rect">
            <a:avLst/>
          </a:prstGeom>
        </p:spPr>
        <p:txBody>
          <a:bodyPr wrap="square">
            <a:spAutoFit/>
          </a:bodyPr>
          <a:lstStyle/>
          <a:p>
            <a:pPr indent="396875">
              <a:buClr>
                <a:schemeClr val="tx2">
                  <a:lumMod val="60000"/>
                  <a:lumOff val="40000"/>
                </a:schemeClr>
              </a:buClr>
              <a:buFont typeface="Wingdings" pitchFamily="2" charset="2"/>
              <a:buChar char="v"/>
            </a:pPr>
            <a:r>
              <a:rPr lang="en-US" sz="2000" b="1" dirty="0">
                <a:latin typeface="Corbel" panose="020B0503020204020204" pitchFamily="34" charset="0"/>
              </a:rPr>
              <a:t>MBMA</a:t>
            </a:r>
            <a:r>
              <a:rPr lang="en-US" sz="2000" dirty="0">
                <a:latin typeface="Corbel" pitchFamily="34" charset="0"/>
                <a:cs typeface="Tahoma" pitchFamily="34" charset="0"/>
              </a:rPr>
              <a:t> (Metal building Manufacturers Association)</a:t>
            </a:r>
          </a:p>
          <a:p>
            <a:pPr indent="396875">
              <a:buClr>
                <a:schemeClr val="tx2">
                  <a:lumMod val="60000"/>
                  <a:lumOff val="40000"/>
                </a:schemeClr>
              </a:buClr>
              <a:buFont typeface="Wingdings" pitchFamily="2" charset="2"/>
              <a:buChar char="v"/>
            </a:pPr>
            <a:endParaRPr lang="en-US" sz="2000" dirty="0">
              <a:latin typeface="Corbel" pitchFamily="34" charset="0"/>
              <a:cs typeface="Tahoma" pitchFamily="34" charset="0"/>
            </a:endParaRPr>
          </a:p>
          <a:p>
            <a:pPr indent="396875">
              <a:buClr>
                <a:schemeClr val="tx2">
                  <a:lumMod val="60000"/>
                  <a:lumOff val="40000"/>
                </a:schemeClr>
              </a:buClr>
              <a:buFont typeface="Wingdings" pitchFamily="2" charset="2"/>
              <a:buChar char="v"/>
            </a:pPr>
            <a:r>
              <a:rPr lang="en-US" sz="2000" b="1" dirty="0">
                <a:latin typeface="Corbel" panose="020B0503020204020204" pitchFamily="34" charset="0"/>
              </a:rPr>
              <a:t>AISI </a:t>
            </a:r>
            <a:r>
              <a:rPr lang="en-US" sz="2000" dirty="0">
                <a:latin typeface="Corbel" pitchFamily="34" charset="0"/>
                <a:cs typeface="Tahoma" pitchFamily="34" charset="0"/>
              </a:rPr>
              <a:t>(American Iron and Steel Institute)</a:t>
            </a:r>
          </a:p>
          <a:p>
            <a:pPr indent="396875">
              <a:buClr>
                <a:schemeClr val="tx2">
                  <a:lumMod val="60000"/>
                  <a:lumOff val="40000"/>
                </a:schemeClr>
              </a:buClr>
              <a:buFont typeface="Wingdings" pitchFamily="2" charset="2"/>
              <a:buChar char="v"/>
            </a:pPr>
            <a:endParaRPr lang="en-US" sz="2000" dirty="0">
              <a:latin typeface="Corbel" pitchFamily="34" charset="0"/>
              <a:cs typeface="Tahoma" pitchFamily="34" charset="0"/>
            </a:endParaRPr>
          </a:p>
          <a:p>
            <a:pPr indent="396875">
              <a:buClr>
                <a:schemeClr val="tx2">
                  <a:lumMod val="60000"/>
                  <a:lumOff val="40000"/>
                </a:schemeClr>
              </a:buClr>
              <a:buFont typeface="Wingdings" pitchFamily="2" charset="2"/>
              <a:buChar char="v"/>
            </a:pPr>
            <a:r>
              <a:rPr lang="en-US" sz="2000" b="1" dirty="0">
                <a:latin typeface="Corbel" panose="020B0503020204020204" pitchFamily="34" charset="0"/>
              </a:rPr>
              <a:t>MBCEA</a:t>
            </a:r>
            <a:r>
              <a:rPr lang="en-US" sz="2000" dirty="0">
                <a:latin typeface="Corbel" pitchFamily="34" charset="0"/>
                <a:cs typeface="Tahoma" pitchFamily="34" charset="0"/>
              </a:rPr>
              <a:t> (Metal Building Contractors &amp; Erectors Association)</a:t>
            </a:r>
          </a:p>
          <a:p>
            <a:pPr indent="396875">
              <a:buClr>
                <a:schemeClr val="tx2">
                  <a:lumMod val="60000"/>
                  <a:lumOff val="40000"/>
                </a:schemeClr>
              </a:buClr>
              <a:buFont typeface="Wingdings" pitchFamily="2" charset="2"/>
              <a:buChar char="v"/>
            </a:pPr>
            <a:endParaRPr lang="en-US" sz="2000" dirty="0">
              <a:latin typeface="Corbel" pitchFamily="34" charset="0"/>
              <a:cs typeface="Tahoma" pitchFamily="34" charset="0"/>
            </a:endParaRPr>
          </a:p>
          <a:p>
            <a:pPr indent="396875">
              <a:buClr>
                <a:schemeClr val="tx2">
                  <a:lumMod val="60000"/>
                  <a:lumOff val="40000"/>
                </a:schemeClr>
              </a:buClr>
              <a:buFont typeface="Wingdings" pitchFamily="2" charset="2"/>
              <a:buChar char="v"/>
            </a:pPr>
            <a:r>
              <a:rPr lang="en-US" sz="2000" b="1" dirty="0">
                <a:latin typeface="Corbel" panose="020B0503020204020204" pitchFamily="34" charset="0"/>
              </a:rPr>
              <a:t>NAIMA</a:t>
            </a:r>
            <a:r>
              <a:rPr lang="en-US" sz="2000" dirty="0">
                <a:latin typeface="Corbel" pitchFamily="34" charset="0"/>
                <a:cs typeface="Tahoma" pitchFamily="34" charset="0"/>
              </a:rPr>
              <a:t> (North American Insulation Manufacturers Association)</a:t>
            </a:r>
          </a:p>
          <a:p>
            <a:pPr indent="396875">
              <a:buClr>
                <a:schemeClr val="tx2">
                  <a:lumMod val="60000"/>
                  <a:lumOff val="40000"/>
                </a:schemeClr>
              </a:buClr>
              <a:buFont typeface="Wingdings" pitchFamily="2" charset="2"/>
              <a:buChar char="v"/>
            </a:pPr>
            <a:endParaRPr lang="en-US" sz="2000" dirty="0">
              <a:latin typeface="Corbel" pitchFamily="34" charset="0"/>
              <a:cs typeface="Tahoma" pitchFamily="34" charset="0"/>
            </a:endParaRPr>
          </a:p>
          <a:p>
            <a:pPr indent="396875">
              <a:buClr>
                <a:schemeClr val="tx2">
                  <a:lumMod val="60000"/>
                  <a:lumOff val="40000"/>
                </a:schemeClr>
              </a:buClr>
              <a:buFont typeface="Wingdings" pitchFamily="2" charset="2"/>
              <a:buChar char="v"/>
            </a:pPr>
            <a:r>
              <a:rPr lang="en-US" sz="2000" b="1" dirty="0">
                <a:latin typeface="Corbel" panose="020B0503020204020204" pitchFamily="34" charset="0"/>
              </a:rPr>
              <a:t>MCA </a:t>
            </a:r>
            <a:r>
              <a:rPr lang="en-US" sz="2000" dirty="0">
                <a:latin typeface="Corbel" pitchFamily="34" charset="0"/>
                <a:cs typeface="Tahoma" pitchFamily="34" charset="0"/>
              </a:rPr>
              <a:t> (Metal Construction Association)</a:t>
            </a:r>
          </a:p>
          <a:p>
            <a:pPr indent="396875">
              <a:buClr>
                <a:schemeClr val="tx2">
                  <a:lumMod val="60000"/>
                  <a:lumOff val="40000"/>
                </a:schemeClr>
              </a:buClr>
              <a:buFont typeface="Wingdings" pitchFamily="2" charset="2"/>
              <a:buChar char="v"/>
            </a:pPr>
            <a:endParaRPr lang="en-US" sz="2000" dirty="0">
              <a:latin typeface="Corbel" pitchFamily="34" charset="0"/>
              <a:cs typeface="Tahoma" pitchFamily="34" charset="0"/>
            </a:endParaRPr>
          </a:p>
          <a:p>
            <a:pPr indent="396875">
              <a:buClr>
                <a:schemeClr val="tx2">
                  <a:lumMod val="60000"/>
                  <a:lumOff val="40000"/>
                </a:schemeClr>
              </a:buClr>
              <a:buFont typeface="Wingdings" pitchFamily="2" charset="2"/>
              <a:buChar char="v"/>
            </a:pPr>
            <a:r>
              <a:rPr lang="en-US" sz="2000" b="1" dirty="0">
                <a:latin typeface="Corbel" panose="020B0503020204020204" pitchFamily="34" charset="0"/>
              </a:rPr>
              <a:t>NRCA</a:t>
            </a:r>
            <a:r>
              <a:rPr lang="en-US" sz="2000" dirty="0">
                <a:latin typeface="Corbel" pitchFamily="34" charset="0"/>
                <a:cs typeface="Tahoma" pitchFamily="34" charset="0"/>
              </a:rPr>
              <a:t> (National Roofing Contractors Association )</a:t>
            </a:r>
          </a:p>
          <a:p>
            <a:pPr indent="396875">
              <a:buClr>
                <a:schemeClr val="tx2">
                  <a:lumMod val="60000"/>
                  <a:lumOff val="40000"/>
                </a:schemeClr>
              </a:buClr>
              <a:buFont typeface="Wingdings" pitchFamily="2" charset="2"/>
              <a:buChar char="v"/>
            </a:pPr>
            <a:endParaRPr lang="en-US" sz="2000" dirty="0">
              <a:latin typeface="Corbel" pitchFamily="34" charset="0"/>
              <a:cs typeface="Tahoma" pitchFamily="34" charset="0"/>
            </a:endParaRPr>
          </a:p>
          <a:p>
            <a:pPr indent="396875">
              <a:buClr>
                <a:schemeClr val="tx2">
                  <a:lumMod val="60000"/>
                  <a:lumOff val="40000"/>
                </a:schemeClr>
              </a:buClr>
              <a:buFont typeface="Wingdings" pitchFamily="2" charset="2"/>
              <a:buChar char="v"/>
            </a:pPr>
            <a:r>
              <a:rPr lang="en-US" sz="2000" b="1" dirty="0">
                <a:latin typeface="Corbel" panose="020B0503020204020204" pitchFamily="34" charset="0"/>
              </a:rPr>
              <a:t>LGSI </a:t>
            </a:r>
            <a:r>
              <a:rPr lang="en-US" sz="2000" dirty="0">
                <a:latin typeface="Corbel" pitchFamily="34" charset="0"/>
                <a:cs typeface="Tahoma" pitchFamily="34" charset="0"/>
              </a:rPr>
              <a:t>(Light Gage Structural Institute)</a:t>
            </a:r>
          </a:p>
          <a:p>
            <a:pPr indent="396875">
              <a:buClr>
                <a:schemeClr val="tx2">
                  <a:lumMod val="60000"/>
                  <a:lumOff val="40000"/>
                </a:schemeClr>
              </a:buClr>
              <a:buFont typeface="Wingdings" pitchFamily="2" charset="2"/>
              <a:buChar char="v"/>
            </a:pPr>
            <a:endParaRPr lang="en-US" sz="2000" dirty="0">
              <a:latin typeface="Corbel" pitchFamily="34" charset="0"/>
              <a:cs typeface="Tahoma" pitchFamily="34" charset="0"/>
            </a:endParaRPr>
          </a:p>
          <a:p>
            <a:pPr indent="396875">
              <a:buClr>
                <a:schemeClr val="tx2">
                  <a:lumMod val="60000"/>
                  <a:lumOff val="40000"/>
                </a:schemeClr>
              </a:buClr>
              <a:buFont typeface="Wingdings" pitchFamily="2" charset="2"/>
              <a:buChar char="v"/>
            </a:pPr>
            <a:r>
              <a:rPr lang="en-US" sz="2000" b="1" dirty="0">
                <a:latin typeface="Corbel" panose="020B0503020204020204" pitchFamily="34" charset="0"/>
              </a:rPr>
              <a:t>CCFSS</a:t>
            </a:r>
            <a:r>
              <a:rPr lang="en-US" sz="2000" dirty="0">
                <a:latin typeface="Corbel" panose="020B0503020204020204" pitchFamily="34" charset="0"/>
                <a:cs typeface="Tahoma" pitchFamily="34" charset="0"/>
              </a:rPr>
              <a:t> (Center For Cold – Formed Steel Structures )</a:t>
            </a:r>
          </a:p>
        </p:txBody>
      </p:sp>
      <p:sp>
        <p:nvSpPr>
          <p:cNvPr id="7" name="TextBox 6"/>
          <p:cNvSpPr txBox="1"/>
          <p:nvPr/>
        </p:nvSpPr>
        <p:spPr>
          <a:xfrm>
            <a:off x="0" y="0"/>
            <a:ext cx="12192000" cy="769441"/>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p:spPr>
        <p:txBody>
          <a:bodyPr vert="horz" lIns="91440" tIns="45720" rIns="91440" bIns="45720" rtlCol="0" anchor="ctr">
            <a:normAutofit/>
          </a:bodyPr>
          <a:lstStyle/>
          <a:p>
            <a:pPr algn="ctr">
              <a:spcBef>
                <a:spcPct val="0"/>
              </a:spcBef>
            </a:pPr>
            <a:r>
              <a:rPr lang="en-US" sz="3200" b="1" dirty="0">
                <a:solidFill>
                  <a:schemeClr val="bg1"/>
                </a:solidFill>
                <a:latin typeface="Corbel" panose="020B0503020204020204" pitchFamily="34" charset="0"/>
                <a:ea typeface="+mj-ea"/>
                <a:cs typeface="+mj-cs"/>
              </a:rPr>
              <a:t>ASSOCIATIONS  RELATED TO PEB</a:t>
            </a:r>
          </a:p>
        </p:txBody>
      </p:sp>
    </p:spTree>
    <p:extLst>
      <p:ext uri="{BB962C8B-B14F-4D97-AF65-F5344CB8AC3E}">
        <p14:creationId xmlns:p14="http://schemas.microsoft.com/office/powerpoint/2010/main" val="128344632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1066800"/>
            <a:ext cx="9144000" cy="579120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D:\album\Pics n Details\final\Safe Express\Shree0298.jpg"/>
          <p:cNvPicPr>
            <a:picLocks noChangeAspect="1" noChangeArrowheads="1"/>
          </p:cNvPicPr>
          <p:nvPr/>
        </p:nvPicPr>
        <p:blipFill>
          <a:blip r:embed="rId2" cstate="print"/>
          <a:srcRect b="32284"/>
          <a:stretch>
            <a:fillRect/>
          </a:stretch>
        </p:blipFill>
        <p:spPr bwMode="auto">
          <a:xfrm>
            <a:off x="1524000" y="1066800"/>
            <a:ext cx="9144000" cy="5791200"/>
          </a:xfrm>
          <a:prstGeom prst="rect">
            <a:avLst/>
          </a:prstGeom>
          <a:noFill/>
        </p:spPr>
      </p:pic>
      <p:sp>
        <p:nvSpPr>
          <p:cNvPr id="9" name="Rectangle 8"/>
          <p:cNvSpPr/>
          <p:nvPr/>
        </p:nvSpPr>
        <p:spPr>
          <a:xfrm>
            <a:off x="1116531" y="1066800"/>
            <a:ext cx="9788892" cy="57912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810000" y="838200"/>
            <a:ext cx="237566" cy="369332"/>
          </a:xfrm>
          <a:prstGeom prst="rect">
            <a:avLst/>
          </a:prstGeom>
        </p:spPr>
        <p:txBody>
          <a:bodyPr wrap="none">
            <a:spAutoFit/>
          </a:bodyPr>
          <a:lstStyle/>
          <a:p>
            <a:r>
              <a:rPr lang="en-US" dirty="0"/>
              <a:t> </a:t>
            </a:r>
          </a:p>
        </p:txBody>
      </p:sp>
      <p:sp>
        <p:nvSpPr>
          <p:cNvPr id="3" name="Rectangle 2"/>
          <p:cNvSpPr/>
          <p:nvPr/>
        </p:nvSpPr>
        <p:spPr>
          <a:xfrm>
            <a:off x="1446998" y="1276291"/>
            <a:ext cx="9221002" cy="4401205"/>
          </a:xfrm>
          <a:prstGeom prst="rect">
            <a:avLst/>
          </a:prstGeom>
        </p:spPr>
        <p:txBody>
          <a:bodyPr wrap="square">
            <a:spAutoFit/>
          </a:bodyPr>
          <a:lstStyle/>
          <a:p>
            <a:pPr indent="396875">
              <a:buClr>
                <a:schemeClr val="tx2">
                  <a:lumMod val="60000"/>
                  <a:lumOff val="40000"/>
                </a:schemeClr>
              </a:buClr>
              <a:buFont typeface="Wingdings" pitchFamily="2" charset="2"/>
              <a:buChar char="v"/>
            </a:pPr>
            <a:r>
              <a:rPr lang="en-US" sz="2000" dirty="0">
                <a:latin typeface="Corbel" pitchFamily="34" charset="0"/>
                <a:cs typeface="Tahoma" pitchFamily="34" charset="0"/>
              </a:rPr>
              <a:t>PEB entered Indian markets  in the late 1990’s</a:t>
            </a:r>
          </a:p>
          <a:p>
            <a:pPr indent="396875">
              <a:buClr>
                <a:schemeClr val="tx2">
                  <a:lumMod val="60000"/>
                  <a:lumOff val="40000"/>
                </a:schemeClr>
              </a:buClr>
            </a:pPr>
            <a:endParaRPr lang="en-US" sz="2000" dirty="0">
              <a:latin typeface="Corbel" pitchFamily="34" charset="0"/>
              <a:cs typeface="Tahoma" pitchFamily="34" charset="0"/>
            </a:endParaRPr>
          </a:p>
          <a:p>
            <a:pPr indent="396875">
              <a:buClr>
                <a:schemeClr val="tx2">
                  <a:lumMod val="60000"/>
                  <a:lumOff val="40000"/>
                </a:schemeClr>
              </a:buClr>
            </a:pPr>
            <a:endParaRPr lang="en-US" sz="2000" dirty="0">
              <a:latin typeface="Corbel" pitchFamily="34" charset="0"/>
              <a:cs typeface="Tahoma" pitchFamily="34" charset="0"/>
            </a:endParaRPr>
          </a:p>
          <a:p>
            <a:pPr indent="396875">
              <a:buClr>
                <a:schemeClr val="tx2">
                  <a:lumMod val="60000"/>
                  <a:lumOff val="40000"/>
                </a:schemeClr>
              </a:buClr>
              <a:buFont typeface="Wingdings" pitchFamily="2" charset="2"/>
              <a:buChar char="v"/>
            </a:pPr>
            <a:r>
              <a:rPr lang="en-US" sz="2000" dirty="0">
                <a:latin typeface="Corbel" pitchFamily="34" charset="0"/>
                <a:cs typeface="Tahoma" pitchFamily="34" charset="0"/>
              </a:rPr>
              <a:t>FDI inflow accelerated PEB acceptance and usage in early 2000’s</a:t>
            </a:r>
          </a:p>
          <a:p>
            <a:pPr>
              <a:buClr>
                <a:schemeClr val="tx2">
                  <a:lumMod val="60000"/>
                  <a:lumOff val="40000"/>
                </a:schemeClr>
              </a:buClr>
            </a:pPr>
            <a:endParaRPr lang="en-US" sz="2000" dirty="0">
              <a:latin typeface="Corbel" pitchFamily="34" charset="0"/>
              <a:cs typeface="Tahoma" pitchFamily="34" charset="0"/>
            </a:endParaRPr>
          </a:p>
          <a:p>
            <a:pPr>
              <a:buClr>
                <a:schemeClr val="tx2">
                  <a:lumMod val="60000"/>
                  <a:lumOff val="40000"/>
                </a:schemeClr>
              </a:buClr>
            </a:pPr>
            <a:endParaRPr lang="en-US" sz="2000" dirty="0">
              <a:latin typeface="Corbel" pitchFamily="34" charset="0"/>
              <a:cs typeface="Tahoma" pitchFamily="34" charset="0"/>
            </a:endParaRPr>
          </a:p>
          <a:p>
            <a:pPr indent="396875">
              <a:buClr>
                <a:schemeClr val="tx2">
                  <a:lumMod val="60000"/>
                  <a:lumOff val="40000"/>
                </a:schemeClr>
              </a:buClr>
              <a:buFont typeface="Wingdings" pitchFamily="2" charset="2"/>
              <a:buChar char="v"/>
            </a:pPr>
            <a:r>
              <a:rPr lang="en-US" sz="2000" dirty="0">
                <a:latin typeface="Corbel" pitchFamily="34" charset="0"/>
                <a:cs typeface="Tahoma" pitchFamily="34" charset="0"/>
              </a:rPr>
              <a:t> Currently the industry is growing at the  rate of 12 to 15 % per year </a:t>
            </a:r>
          </a:p>
          <a:p>
            <a:pPr indent="396875">
              <a:buClr>
                <a:schemeClr val="tx2">
                  <a:lumMod val="60000"/>
                  <a:lumOff val="40000"/>
                </a:schemeClr>
              </a:buClr>
              <a:buFont typeface="Wingdings" pitchFamily="2" charset="2"/>
              <a:buChar char="v"/>
            </a:pPr>
            <a:endParaRPr lang="en-US" sz="2000" dirty="0">
              <a:latin typeface="Corbel" pitchFamily="34" charset="0"/>
              <a:cs typeface="Tahoma" pitchFamily="34" charset="0"/>
            </a:endParaRPr>
          </a:p>
          <a:p>
            <a:pPr indent="396875">
              <a:buClr>
                <a:schemeClr val="tx2">
                  <a:lumMod val="60000"/>
                  <a:lumOff val="40000"/>
                </a:schemeClr>
              </a:buClr>
              <a:buFont typeface="Wingdings" pitchFamily="2" charset="2"/>
              <a:buChar char="v"/>
            </a:pPr>
            <a:endParaRPr lang="en-US" sz="2000" dirty="0">
              <a:latin typeface="Corbel" pitchFamily="34" charset="0"/>
              <a:cs typeface="Tahoma" pitchFamily="34" charset="0"/>
            </a:endParaRPr>
          </a:p>
          <a:p>
            <a:pPr indent="396875">
              <a:buClr>
                <a:schemeClr val="tx2">
                  <a:lumMod val="60000"/>
                  <a:lumOff val="40000"/>
                </a:schemeClr>
              </a:buClr>
              <a:buFont typeface="Wingdings" pitchFamily="2" charset="2"/>
              <a:buChar char="v"/>
            </a:pPr>
            <a:r>
              <a:rPr lang="en-US" sz="2000" dirty="0">
                <a:latin typeface="Corbel" pitchFamily="34" charset="0"/>
                <a:cs typeface="Tahoma" pitchFamily="34" charset="0"/>
              </a:rPr>
              <a:t> Revolution in eco-friendly Green Building concept</a:t>
            </a:r>
          </a:p>
          <a:p>
            <a:pPr>
              <a:buClr>
                <a:schemeClr val="tx2">
                  <a:lumMod val="60000"/>
                  <a:lumOff val="40000"/>
                </a:schemeClr>
              </a:buClr>
            </a:pPr>
            <a:endParaRPr lang="en-US" sz="2000" dirty="0">
              <a:latin typeface="Corbel" pitchFamily="34" charset="0"/>
              <a:cs typeface="Tahoma" pitchFamily="34" charset="0"/>
            </a:endParaRPr>
          </a:p>
          <a:p>
            <a:pPr>
              <a:buClr>
                <a:schemeClr val="tx2">
                  <a:lumMod val="60000"/>
                  <a:lumOff val="40000"/>
                </a:schemeClr>
              </a:buClr>
            </a:pPr>
            <a:endParaRPr lang="en-US" sz="2000" dirty="0">
              <a:latin typeface="Corbel" pitchFamily="34" charset="0"/>
              <a:cs typeface="Tahoma" pitchFamily="34" charset="0"/>
            </a:endParaRPr>
          </a:p>
          <a:p>
            <a:pPr indent="396875">
              <a:buClr>
                <a:schemeClr val="tx2">
                  <a:lumMod val="60000"/>
                  <a:lumOff val="40000"/>
                </a:schemeClr>
              </a:buClr>
              <a:buFont typeface="Wingdings" pitchFamily="2" charset="2"/>
              <a:buChar char="v"/>
            </a:pPr>
            <a:r>
              <a:rPr lang="en-US" sz="2000" dirty="0">
                <a:latin typeface="Corbel" pitchFamily="34" charset="0"/>
                <a:cs typeface="Tahoma" pitchFamily="34" charset="0"/>
              </a:rPr>
              <a:t>The current pre-engineered steel buildings market size is Rs 4000                 </a:t>
            </a:r>
          </a:p>
          <a:p>
            <a:pPr>
              <a:buClr>
                <a:schemeClr val="tx2">
                  <a:lumMod val="60000"/>
                  <a:lumOff val="40000"/>
                </a:schemeClr>
              </a:buClr>
            </a:pPr>
            <a:r>
              <a:rPr lang="en-US" sz="2000" dirty="0">
                <a:latin typeface="Corbel" pitchFamily="34" charset="0"/>
                <a:cs typeface="Tahoma" pitchFamily="34" charset="0"/>
              </a:rPr>
              <a:t>        Crores and 4.0  lakhs MT per annum.</a:t>
            </a:r>
          </a:p>
        </p:txBody>
      </p:sp>
      <p:sp>
        <p:nvSpPr>
          <p:cNvPr id="7" name="TextBox 6"/>
          <p:cNvSpPr txBox="1"/>
          <p:nvPr/>
        </p:nvSpPr>
        <p:spPr>
          <a:xfrm>
            <a:off x="0" y="0"/>
            <a:ext cx="12192000" cy="769441"/>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p:spPr>
        <p:txBody>
          <a:bodyPr vert="horz" lIns="91440" tIns="45720" rIns="91440" bIns="45720" rtlCol="0" anchor="ctr">
            <a:normAutofit/>
          </a:bodyPr>
          <a:lstStyle/>
          <a:p>
            <a:pPr algn="ctr">
              <a:spcBef>
                <a:spcPct val="0"/>
              </a:spcBef>
            </a:pPr>
            <a:r>
              <a:rPr lang="en-US" sz="3200" b="1" dirty="0">
                <a:solidFill>
                  <a:schemeClr val="bg1"/>
                </a:solidFill>
                <a:latin typeface="Corbel" panose="020B0503020204020204" pitchFamily="34" charset="0"/>
                <a:ea typeface="+mj-ea"/>
                <a:cs typeface="+mj-cs"/>
              </a:rPr>
              <a:t>PEB CONCEPT IN INDIA</a:t>
            </a:r>
          </a:p>
        </p:txBody>
      </p:sp>
    </p:spTree>
    <p:extLst>
      <p:ext uri="{BB962C8B-B14F-4D97-AF65-F5344CB8AC3E}">
        <p14:creationId xmlns:p14="http://schemas.microsoft.com/office/powerpoint/2010/main" val="389609328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1066800"/>
            <a:ext cx="9144000" cy="579120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D:\album\Pics n Details\final\Safe Express\Shree0298.jpg"/>
          <p:cNvPicPr>
            <a:picLocks noChangeAspect="1" noChangeArrowheads="1"/>
          </p:cNvPicPr>
          <p:nvPr/>
        </p:nvPicPr>
        <p:blipFill>
          <a:blip r:embed="rId2" cstate="print"/>
          <a:srcRect b="32284"/>
          <a:stretch>
            <a:fillRect/>
          </a:stretch>
        </p:blipFill>
        <p:spPr bwMode="auto">
          <a:xfrm>
            <a:off x="1524000" y="1066800"/>
            <a:ext cx="9144000" cy="5791200"/>
          </a:xfrm>
          <a:prstGeom prst="rect">
            <a:avLst/>
          </a:prstGeom>
          <a:noFill/>
        </p:spPr>
      </p:pic>
      <p:sp>
        <p:nvSpPr>
          <p:cNvPr id="9" name="Rectangle 8"/>
          <p:cNvSpPr/>
          <p:nvPr/>
        </p:nvSpPr>
        <p:spPr>
          <a:xfrm>
            <a:off x="1116531" y="1066800"/>
            <a:ext cx="9788892" cy="57912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810000" y="838200"/>
            <a:ext cx="237566" cy="369332"/>
          </a:xfrm>
          <a:prstGeom prst="rect">
            <a:avLst/>
          </a:prstGeom>
        </p:spPr>
        <p:txBody>
          <a:bodyPr wrap="none">
            <a:spAutoFit/>
          </a:bodyPr>
          <a:lstStyle/>
          <a:p>
            <a:r>
              <a:rPr lang="en-US" dirty="0"/>
              <a:t> </a:t>
            </a:r>
          </a:p>
        </p:txBody>
      </p:sp>
      <p:sp>
        <p:nvSpPr>
          <p:cNvPr id="3" name="Rectangle 2"/>
          <p:cNvSpPr/>
          <p:nvPr/>
        </p:nvSpPr>
        <p:spPr>
          <a:xfrm>
            <a:off x="1446998" y="1276291"/>
            <a:ext cx="9221002" cy="3170099"/>
          </a:xfrm>
          <a:prstGeom prst="rect">
            <a:avLst/>
          </a:prstGeom>
        </p:spPr>
        <p:txBody>
          <a:bodyPr wrap="square">
            <a:spAutoFit/>
          </a:bodyPr>
          <a:lstStyle/>
          <a:p>
            <a:pPr>
              <a:buClr>
                <a:schemeClr val="tx2">
                  <a:lumMod val="60000"/>
                  <a:lumOff val="40000"/>
                </a:schemeClr>
              </a:buClr>
              <a:buNone/>
            </a:pPr>
            <a:r>
              <a:rPr lang="en-US" sz="2000" b="1" dirty="0">
                <a:latin typeface="Corbel" panose="020B0503020204020204" pitchFamily="34" charset="0"/>
                <a:cs typeface="Tahoma" pitchFamily="34" charset="0"/>
              </a:rPr>
              <a:t>HIGH STRENGTH TO WEIGHT RATIO:</a:t>
            </a:r>
          </a:p>
          <a:p>
            <a:pPr>
              <a:buClr>
                <a:schemeClr val="tx2">
                  <a:lumMod val="60000"/>
                  <a:lumOff val="40000"/>
                </a:schemeClr>
              </a:buClr>
              <a:buNone/>
            </a:pPr>
            <a:endParaRPr lang="en-US" sz="2000" b="1" dirty="0">
              <a:latin typeface="Corbel" panose="020B0503020204020204" pitchFamily="34" charset="0"/>
              <a:cs typeface="Tahoma" pitchFamily="34" charset="0"/>
            </a:endParaRPr>
          </a:p>
          <a:p>
            <a:pPr marL="282575" indent="-342900">
              <a:buClr>
                <a:schemeClr val="tx2">
                  <a:lumMod val="60000"/>
                  <a:lumOff val="40000"/>
                </a:schemeClr>
              </a:buClr>
              <a:buFont typeface="Wingdings" panose="05000000000000000000" pitchFamily="2" charset="2"/>
              <a:buChar char="v"/>
            </a:pPr>
            <a:r>
              <a:rPr lang="en-US" sz="2000" dirty="0">
                <a:latin typeface="Corbel" pitchFamily="34" charset="0"/>
                <a:cs typeface="Tahoma" pitchFamily="34" charset="0"/>
              </a:rPr>
              <a:t>The weight of the structure made of steel will be less resulting in less    member sizes &amp; foundations.</a:t>
            </a:r>
          </a:p>
          <a:p>
            <a:pPr marL="350838" lvl="1" indent="46038">
              <a:buClr>
                <a:schemeClr val="tx2">
                  <a:lumMod val="60000"/>
                  <a:lumOff val="40000"/>
                </a:schemeClr>
              </a:buClr>
              <a:buNone/>
            </a:pPr>
            <a:endParaRPr lang="en-US" sz="2000" dirty="0">
              <a:latin typeface="Corbel" pitchFamily="34" charset="0"/>
              <a:cs typeface="Tahoma" pitchFamily="34" charset="0"/>
            </a:endParaRPr>
          </a:p>
          <a:p>
            <a:pPr marL="0" lvl="1">
              <a:buClr>
                <a:schemeClr val="tx2">
                  <a:lumMod val="60000"/>
                  <a:lumOff val="40000"/>
                </a:schemeClr>
              </a:buClr>
            </a:pPr>
            <a:r>
              <a:rPr lang="en-US" sz="2000" b="1" dirty="0">
                <a:latin typeface="Corbel" panose="020B0503020204020204" pitchFamily="34" charset="0"/>
                <a:cs typeface="Tahoma" pitchFamily="34" charset="0"/>
              </a:rPr>
              <a:t>UNIFORMITY IN STRENGTH:</a:t>
            </a:r>
          </a:p>
          <a:p>
            <a:pPr marL="0" lvl="1">
              <a:buClr>
                <a:schemeClr val="tx2">
                  <a:lumMod val="60000"/>
                  <a:lumOff val="40000"/>
                </a:schemeClr>
              </a:buClr>
            </a:pPr>
            <a:endParaRPr lang="en-US" sz="2000" b="1" dirty="0">
              <a:latin typeface="Corbel" panose="020B0503020204020204" pitchFamily="34" charset="0"/>
              <a:cs typeface="Tahoma" pitchFamily="34" charset="0"/>
            </a:endParaRPr>
          </a:p>
          <a:p>
            <a:pPr marL="342900" lvl="1" indent="-342900">
              <a:buClr>
                <a:schemeClr val="tx2">
                  <a:lumMod val="60000"/>
                  <a:lumOff val="40000"/>
                </a:schemeClr>
              </a:buClr>
              <a:buFont typeface="Wingdings" panose="05000000000000000000" pitchFamily="2" charset="2"/>
              <a:buChar char="v"/>
            </a:pPr>
            <a:r>
              <a:rPr lang="en-US" sz="2000" dirty="0">
                <a:latin typeface="Corbel" pitchFamily="34" charset="0"/>
                <a:cs typeface="Tahoma" pitchFamily="34" charset="0"/>
              </a:rPr>
              <a:t>Properties of steel do not change as opposed to concrete.</a:t>
            </a:r>
          </a:p>
          <a:p>
            <a:pPr marL="342900" lvl="1" indent="-342900">
              <a:buClr>
                <a:schemeClr val="tx2">
                  <a:lumMod val="60000"/>
                  <a:lumOff val="40000"/>
                </a:schemeClr>
              </a:buClr>
              <a:buFont typeface="Wingdings" panose="05000000000000000000" pitchFamily="2" charset="2"/>
              <a:buChar char="v"/>
            </a:pPr>
            <a:endParaRPr lang="en-US" sz="2000" dirty="0">
              <a:latin typeface="Corbel" pitchFamily="34" charset="0"/>
              <a:cs typeface="Tahoma" pitchFamily="34" charset="0"/>
            </a:endParaRPr>
          </a:p>
          <a:p>
            <a:pPr marL="342900" lvl="1" indent="-342900">
              <a:buClr>
                <a:schemeClr val="tx2">
                  <a:lumMod val="60000"/>
                  <a:lumOff val="40000"/>
                </a:schemeClr>
              </a:buClr>
              <a:buFont typeface="Wingdings" panose="05000000000000000000" pitchFamily="2" charset="2"/>
              <a:buChar char="v"/>
            </a:pPr>
            <a:endParaRPr lang="en-US" sz="2000" dirty="0">
              <a:latin typeface="Corbel" pitchFamily="34" charset="0"/>
              <a:cs typeface="Tahoma" pitchFamily="34" charset="0"/>
            </a:endParaRPr>
          </a:p>
        </p:txBody>
      </p:sp>
      <p:sp>
        <p:nvSpPr>
          <p:cNvPr id="7" name="TextBox 6"/>
          <p:cNvSpPr txBox="1"/>
          <p:nvPr/>
        </p:nvSpPr>
        <p:spPr>
          <a:xfrm>
            <a:off x="0" y="0"/>
            <a:ext cx="12192000" cy="769441"/>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p:spPr>
        <p:txBody>
          <a:bodyPr vert="horz" lIns="91440" tIns="45720" rIns="91440" bIns="45720" rtlCol="0" anchor="ctr">
            <a:normAutofit/>
          </a:bodyPr>
          <a:lstStyle/>
          <a:p>
            <a:pPr algn="ctr">
              <a:spcBef>
                <a:spcPct val="0"/>
              </a:spcBef>
            </a:pPr>
            <a:r>
              <a:rPr lang="en-US" sz="3200" b="1" dirty="0">
                <a:solidFill>
                  <a:schemeClr val="bg1"/>
                </a:solidFill>
                <a:latin typeface="Swis721 Cn BT" pitchFamily="34" charset="0"/>
              </a:rPr>
              <a:t>WHY STEEL BUILDINGS?</a:t>
            </a:r>
            <a:endParaRPr lang="en-US" sz="3200" b="1" dirty="0">
              <a:solidFill>
                <a:schemeClr val="bg1"/>
              </a:solidFill>
              <a:latin typeface="Corbel" panose="020B0503020204020204" pitchFamily="34" charset="0"/>
              <a:ea typeface="+mj-ea"/>
              <a:cs typeface="+mj-cs"/>
            </a:endParaRPr>
          </a:p>
        </p:txBody>
      </p:sp>
      <p:pic>
        <p:nvPicPr>
          <p:cNvPr id="10" name="Picture 2" descr="D:\album\Pics n Details\final\Ultratec\Kotputhli\UltraTech, 99m1.JPG">
            <a:extLst>
              <a:ext uri="{FF2B5EF4-FFF2-40B4-BE49-F238E27FC236}">
                <a16:creationId xmlns:a16="http://schemas.microsoft.com/office/drawing/2014/main" id="{B8A3FBBE-D37A-4DEE-9E9B-9D84EB8D76B0}"/>
              </a:ext>
            </a:extLst>
          </p:cNvPr>
          <p:cNvPicPr>
            <a:picLocks noChangeAspect="1" noChangeArrowheads="1"/>
          </p:cNvPicPr>
          <p:nvPr/>
        </p:nvPicPr>
        <p:blipFill>
          <a:blip r:embed="rId3" cstate="print"/>
          <a:srcRect/>
          <a:stretch>
            <a:fillRect/>
          </a:stretch>
        </p:blipFill>
        <p:spPr bwMode="auto">
          <a:xfrm>
            <a:off x="3080085" y="3972028"/>
            <a:ext cx="5746282" cy="2669406"/>
          </a:xfrm>
          <a:prstGeom prst="rect">
            <a:avLst/>
          </a:prstGeom>
          <a:noFill/>
        </p:spPr>
      </p:pic>
    </p:spTree>
    <p:extLst>
      <p:ext uri="{BB962C8B-B14F-4D97-AF65-F5344CB8AC3E}">
        <p14:creationId xmlns:p14="http://schemas.microsoft.com/office/powerpoint/2010/main" val="421014687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1066800"/>
            <a:ext cx="9144000" cy="579120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D:\album\Pics n Details\final\Safe Express\Shree0298.jpg"/>
          <p:cNvPicPr>
            <a:picLocks noChangeAspect="1" noChangeArrowheads="1"/>
          </p:cNvPicPr>
          <p:nvPr/>
        </p:nvPicPr>
        <p:blipFill>
          <a:blip r:embed="rId2" cstate="print"/>
          <a:srcRect b="32284"/>
          <a:stretch>
            <a:fillRect/>
          </a:stretch>
        </p:blipFill>
        <p:spPr bwMode="auto">
          <a:xfrm>
            <a:off x="1524000" y="1066800"/>
            <a:ext cx="9144000" cy="5791200"/>
          </a:xfrm>
          <a:prstGeom prst="rect">
            <a:avLst/>
          </a:prstGeom>
          <a:noFill/>
        </p:spPr>
      </p:pic>
      <p:sp>
        <p:nvSpPr>
          <p:cNvPr id="9" name="Rectangle 8"/>
          <p:cNvSpPr/>
          <p:nvPr/>
        </p:nvSpPr>
        <p:spPr>
          <a:xfrm>
            <a:off x="1116531" y="1066800"/>
            <a:ext cx="9788892" cy="57912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810000" y="838200"/>
            <a:ext cx="237566" cy="369332"/>
          </a:xfrm>
          <a:prstGeom prst="rect">
            <a:avLst/>
          </a:prstGeom>
        </p:spPr>
        <p:txBody>
          <a:bodyPr wrap="none">
            <a:spAutoFit/>
          </a:bodyPr>
          <a:lstStyle/>
          <a:p>
            <a:r>
              <a:rPr lang="en-US" dirty="0"/>
              <a:t> </a:t>
            </a:r>
          </a:p>
        </p:txBody>
      </p:sp>
      <p:sp>
        <p:nvSpPr>
          <p:cNvPr id="3" name="Rectangle 2"/>
          <p:cNvSpPr/>
          <p:nvPr/>
        </p:nvSpPr>
        <p:spPr>
          <a:xfrm>
            <a:off x="1446998" y="1276291"/>
            <a:ext cx="9221002" cy="4708981"/>
          </a:xfrm>
          <a:prstGeom prst="rect">
            <a:avLst/>
          </a:prstGeom>
        </p:spPr>
        <p:txBody>
          <a:bodyPr wrap="square">
            <a:spAutoFit/>
          </a:bodyPr>
          <a:lstStyle/>
          <a:p>
            <a:pPr>
              <a:buClr>
                <a:schemeClr val="tx2">
                  <a:lumMod val="60000"/>
                  <a:lumOff val="40000"/>
                </a:schemeClr>
              </a:buClr>
              <a:buNone/>
            </a:pPr>
            <a:r>
              <a:rPr lang="en-US" sz="2000" b="1" dirty="0">
                <a:latin typeface="Corbel" panose="020B0503020204020204" pitchFamily="34" charset="0"/>
                <a:cs typeface="Tahoma" pitchFamily="34" charset="0"/>
              </a:rPr>
              <a:t>DUCTILITY</a:t>
            </a:r>
          </a:p>
          <a:p>
            <a:pPr>
              <a:buClr>
                <a:schemeClr val="tx2">
                  <a:lumMod val="60000"/>
                  <a:lumOff val="40000"/>
                </a:schemeClr>
              </a:buClr>
              <a:buNone/>
            </a:pPr>
            <a:endParaRPr lang="en-US" sz="2000" b="1" dirty="0">
              <a:latin typeface="Corbel" panose="020B0503020204020204" pitchFamily="34" charset="0"/>
              <a:cs typeface="Tahoma" pitchFamily="34" charset="0"/>
            </a:endParaRPr>
          </a:p>
          <a:p>
            <a:pPr marL="342900" indent="-342900">
              <a:buClr>
                <a:schemeClr val="tx2">
                  <a:lumMod val="60000"/>
                  <a:lumOff val="40000"/>
                </a:schemeClr>
              </a:buClr>
              <a:buFont typeface="Wingdings" panose="05000000000000000000" pitchFamily="2" charset="2"/>
              <a:buChar char="v"/>
            </a:pPr>
            <a:r>
              <a:rPr lang="en-US" sz="2000" dirty="0">
                <a:latin typeface="Corbel" pitchFamily="34" charset="0"/>
                <a:cs typeface="Tahoma" pitchFamily="34" charset="0"/>
              </a:rPr>
              <a:t>Steel can withstand extensive deformation without failure under high reversal of stresses especially in the case of earthquakes.</a:t>
            </a:r>
          </a:p>
          <a:p>
            <a:pPr lvl="1">
              <a:buClr>
                <a:schemeClr val="tx2">
                  <a:lumMod val="60000"/>
                  <a:lumOff val="40000"/>
                </a:schemeClr>
              </a:buClr>
              <a:buNone/>
            </a:pPr>
            <a:endParaRPr lang="en-US" sz="2000" dirty="0">
              <a:latin typeface="Corbel" pitchFamily="34" charset="0"/>
              <a:cs typeface="Tahoma" pitchFamily="34" charset="0"/>
            </a:endParaRPr>
          </a:p>
          <a:p>
            <a:pPr marL="0" lvl="1">
              <a:buClr>
                <a:schemeClr val="tx2">
                  <a:lumMod val="60000"/>
                  <a:lumOff val="40000"/>
                </a:schemeClr>
              </a:buClr>
            </a:pPr>
            <a:r>
              <a:rPr lang="en-US" sz="2000" b="1" dirty="0">
                <a:latin typeface="Corbel" panose="020B0503020204020204" pitchFamily="34" charset="0"/>
                <a:cs typeface="Tahoma" pitchFamily="34" charset="0"/>
              </a:rPr>
              <a:t>TOUGHNESS</a:t>
            </a:r>
          </a:p>
          <a:p>
            <a:pPr marL="0" lvl="1">
              <a:buClr>
                <a:schemeClr val="tx2">
                  <a:lumMod val="60000"/>
                  <a:lumOff val="40000"/>
                </a:schemeClr>
              </a:buClr>
            </a:pPr>
            <a:endParaRPr lang="en-US" sz="2000" b="1" dirty="0">
              <a:latin typeface="Corbel" panose="020B0503020204020204" pitchFamily="34" charset="0"/>
              <a:cs typeface="Tahoma" pitchFamily="34" charset="0"/>
            </a:endParaRPr>
          </a:p>
          <a:p>
            <a:pPr marL="342900" indent="-342900">
              <a:buClr>
                <a:schemeClr val="tx2">
                  <a:lumMod val="60000"/>
                  <a:lumOff val="40000"/>
                </a:schemeClr>
              </a:buClr>
              <a:buFont typeface="Wingdings" panose="05000000000000000000" pitchFamily="2" charset="2"/>
              <a:buChar char="v"/>
            </a:pPr>
            <a:r>
              <a:rPr lang="en-US" sz="2000" dirty="0">
                <a:latin typeface="Corbel" pitchFamily="34" charset="0"/>
                <a:cs typeface="Tahoma" pitchFamily="34" charset="0"/>
              </a:rPr>
              <a:t>Steel has both strength and ductility.</a:t>
            </a:r>
          </a:p>
          <a:p>
            <a:pPr lvl="1">
              <a:buClr>
                <a:schemeClr val="tx2">
                  <a:lumMod val="60000"/>
                  <a:lumOff val="40000"/>
                </a:schemeClr>
              </a:buClr>
              <a:buNone/>
            </a:pPr>
            <a:endParaRPr lang="en-US" sz="2000" dirty="0">
              <a:latin typeface="Corbel" pitchFamily="34" charset="0"/>
              <a:cs typeface="Tahoma" pitchFamily="34" charset="0"/>
            </a:endParaRPr>
          </a:p>
          <a:p>
            <a:pPr marL="0" lvl="1">
              <a:buClr>
                <a:schemeClr val="tx2">
                  <a:lumMod val="60000"/>
                  <a:lumOff val="40000"/>
                </a:schemeClr>
              </a:buClr>
            </a:pPr>
            <a:r>
              <a:rPr lang="en-US" sz="2000" b="1" dirty="0">
                <a:latin typeface="Corbel" panose="020B0503020204020204" pitchFamily="34" charset="0"/>
                <a:cs typeface="Tahoma" pitchFamily="34" charset="0"/>
              </a:rPr>
              <a:t>ADDITIONS TO EXISTING STRUCTURES</a:t>
            </a:r>
          </a:p>
          <a:p>
            <a:pPr marL="0" lvl="1">
              <a:buClr>
                <a:schemeClr val="tx2">
                  <a:lumMod val="60000"/>
                  <a:lumOff val="40000"/>
                </a:schemeClr>
              </a:buClr>
            </a:pPr>
            <a:endParaRPr lang="en-US" sz="2000" b="1" dirty="0">
              <a:latin typeface="Corbel" panose="020B0503020204020204" pitchFamily="34" charset="0"/>
              <a:cs typeface="Tahoma" pitchFamily="34" charset="0"/>
            </a:endParaRPr>
          </a:p>
          <a:p>
            <a:pPr marL="342900" indent="-342900">
              <a:buClr>
                <a:schemeClr val="tx2">
                  <a:lumMod val="60000"/>
                  <a:lumOff val="40000"/>
                </a:schemeClr>
              </a:buClr>
              <a:buFont typeface="Wingdings" panose="05000000000000000000" pitchFamily="2" charset="2"/>
              <a:buChar char="v"/>
            </a:pPr>
            <a:r>
              <a:rPr lang="en-US" sz="2000" dirty="0">
                <a:latin typeface="Corbel" panose="020B0503020204020204" pitchFamily="34" charset="0"/>
                <a:cs typeface="Tahoma" pitchFamily="34" charset="0"/>
              </a:rPr>
              <a:t>New bays or entire new wings can be added to existing frame buildings, and steel bridges may easily be widened.</a:t>
            </a:r>
          </a:p>
          <a:p>
            <a:pPr marL="342900" lvl="1" indent="-342900">
              <a:buClr>
                <a:schemeClr val="tx2">
                  <a:lumMod val="60000"/>
                  <a:lumOff val="40000"/>
                </a:schemeClr>
              </a:buClr>
              <a:buFont typeface="Wingdings" panose="05000000000000000000" pitchFamily="2" charset="2"/>
              <a:buChar char="v"/>
            </a:pPr>
            <a:endParaRPr lang="en-US" sz="2000" dirty="0">
              <a:latin typeface="Corbel" panose="020B0503020204020204" pitchFamily="34" charset="0"/>
              <a:cs typeface="Tahoma" pitchFamily="34" charset="0"/>
            </a:endParaRPr>
          </a:p>
          <a:p>
            <a:pPr marL="342900" lvl="1" indent="-342900">
              <a:buClr>
                <a:schemeClr val="tx2">
                  <a:lumMod val="60000"/>
                  <a:lumOff val="40000"/>
                </a:schemeClr>
              </a:buClr>
              <a:buFont typeface="Wingdings" panose="05000000000000000000" pitchFamily="2" charset="2"/>
              <a:buChar char="v"/>
            </a:pPr>
            <a:endParaRPr lang="en-US" sz="2000" dirty="0">
              <a:latin typeface="Corbel" panose="020B0503020204020204" pitchFamily="34" charset="0"/>
              <a:cs typeface="Tahoma" pitchFamily="34" charset="0"/>
            </a:endParaRPr>
          </a:p>
        </p:txBody>
      </p:sp>
      <p:sp>
        <p:nvSpPr>
          <p:cNvPr id="7" name="TextBox 6"/>
          <p:cNvSpPr txBox="1"/>
          <p:nvPr/>
        </p:nvSpPr>
        <p:spPr>
          <a:xfrm>
            <a:off x="0" y="0"/>
            <a:ext cx="12192000" cy="769441"/>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p:spPr>
        <p:txBody>
          <a:bodyPr vert="horz" lIns="91440" tIns="45720" rIns="91440" bIns="45720" rtlCol="0" anchor="ctr">
            <a:normAutofit/>
          </a:bodyPr>
          <a:lstStyle/>
          <a:p>
            <a:pPr algn="ctr">
              <a:spcBef>
                <a:spcPct val="0"/>
              </a:spcBef>
            </a:pPr>
            <a:r>
              <a:rPr lang="en-US" sz="3200" b="1" dirty="0">
                <a:solidFill>
                  <a:schemeClr val="bg1"/>
                </a:solidFill>
                <a:latin typeface="Swis721 Cn BT" pitchFamily="34" charset="0"/>
              </a:rPr>
              <a:t>WHY STEEL BUILDINGS?</a:t>
            </a:r>
            <a:endParaRPr lang="en-US" sz="3200" b="1" dirty="0">
              <a:solidFill>
                <a:schemeClr val="bg1"/>
              </a:solidFill>
              <a:latin typeface="Corbel" panose="020B0503020204020204" pitchFamily="34" charset="0"/>
              <a:ea typeface="+mj-ea"/>
              <a:cs typeface="+mj-cs"/>
            </a:endParaRPr>
          </a:p>
        </p:txBody>
      </p:sp>
    </p:spTree>
    <p:extLst>
      <p:ext uri="{BB962C8B-B14F-4D97-AF65-F5344CB8AC3E}">
        <p14:creationId xmlns:p14="http://schemas.microsoft.com/office/powerpoint/2010/main" val="4289885967"/>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TotalTime>
  <Words>2288</Words>
  <Application>Microsoft Office PowerPoint</Application>
  <PresentationFormat>Widescreen</PresentationFormat>
  <Paragraphs>455</Paragraphs>
  <Slides>37</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37</vt:i4>
      </vt:variant>
    </vt:vector>
  </HeadingPairs>
  <TitlesOfParts>
    <vt:vector size="46" baseType="lpstr">
      <vt:lpstr>Microsoft JhengHei</vt:lpstr>
      <vt:lpstr>Arial</vt:lpstr>
      <vt:lpstr>Calibri</vt:lpstr>
      <vt:lpstr>Calibri Light</vt:lpstr>
      <vt:lpstr>Corbel</vt:lpstr>
      <vt:lpstr>Swis721 Cn BT</vt:lpstr>
      <vt:lpstr>Wingdings</vt:lpstr>
      <vt:lpstr>Office Theme</vt:lpstr>
      <vt:lpstr>1_Office Theme</vt:lpstr>
      <vt:lpstr>Presentation by PV Rao, Director, Pennar Industries   On  Pre-Engineered Buildings – Merits and de-merits over Conventional buildings and Long spans achievement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PEB V/S CONVENTIONAL</vt:lpstr>
      <vt:lpstr>COMPARISON OF INDIAN CODE VS AMERICAN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CLEAR SPAN BUILDINGS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Praveen Kumar M</dc:creator>
  <cp:lastModifiedBy>Ramakrishna K</cp:lastModifiedBy>
  <cp:revision>31</cp:revision>
  <cp:lastPrinted>2021-11-26T08:20:51Z</cp:lastPrinted>
  <dcterms:created xsi:type="dcterms:W3CDTF">2021-11-13T12:32:39Z</dcterms:created>
  <dcterms:modified xsi:type="dcterms:W3CDTF">2021-11-26T08:30:46Z</dcterms:modified>
</cp:coreProperties>
</file>